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2.xml" ContentType="application/vnd.openxmlformats-officedocument.them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1.xml" ContentType="application/vnd.openxmlformats-officedocument.presentationml.notesSlid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825" r:id="rId3"/>
    <p:sldId id="257" r:id="rId4"/>
    <p:sldId id="276" r:id="rId5"/>
    <p:sldId id="846" r:id="rId6"/>
    <p:sldId id="830" r:id="rId7"/>
    <p:sldId id="827" r:id="rId8"/>
    <p:sldId id="851" r:id="rId9"/>
    <p:sldId id="852" r:id="rId10"/>
    <p:sldId id="826" r:id="rId11"/>
    <p:sldId id="275" r:id="rId12"/>
    <p:sldId id="845" r:id="rId13"/>
    <p:sldId id="26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0505"/>
    <a:srgbClr val="404040"/>
    <a:srgbClr val="6C6C6C"/>
    <a:srgbClr val="F9080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916"/>
    <p:restoredTop sz="96327"/>
  </p:normalViewPr>
  <p:slideViewPr>
    <p:cSldViewPr snapToGrid="0" snapToObjects="1">
      <p:cViewPr varScale="1">
        <p:scale>
          <a:sx n="113" d="100"/>
          <a:sy n="113" d="100"/>
        </p:scale>
        <p:origin x="108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A5D75C-18D2-4644-890E-D1B9FA9E0EFD}" type="datetimeFigureOut">
              <a:rPr lang="zh-CN" altLang="en-US" smtClean="0"/>
              <a:t>2022/7/14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A09455-7A00-4900-A593-4226D16CF55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48491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>
              <a:sym typeface="+mn-ea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743951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3" Type="http://schemas.openxmlformats.org/officeDocument/2006/relationships/image" Target="../media/image1.png"/><Relationship Id="rId7" Type="http://schemas.openxmlformats.org/officeDocument/2006/relationships/image" Target="../media/image10.jp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4" Type="http://schemas.openxmlformats.org/officeDocument/2006/relationships/image" Target="../media/image7.jpg"/><Relationship Id="rId9" Type="http://schemas.openxmlformats.org/officeDocument/2006/relationships/image" Target="../media/image12.jp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17.jp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5.xml"/><Relationship Id="rId4" Type="http://schemas.openxmlformats.org/officeDocument/2006/relationships/tags" Target="../tags/tag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89F4B-5288-A94D-AEB3-3B38E63004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11CA1A-B9EA-FF42-A3DB-B16907669C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2594D9-769C-0944-8FB3-8CD1348C9D4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1C8B995-3DE7-E549-8BDA-3CE6F09CB4D9}" type="datetimeFigureOut">
              <a:rPr lang="en-US" smtClean="0"/>
              <a:t>7/14/2022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3B58A3-EFEB-4741-9D2E-CB433CC94C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5CBC61-A05C-9346-9243-426288790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1B2FD34-BE30-DA4D-86BE-75D6D07FE440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11">
            <a:extLst>
              <a:ext uri="{FF2B5EF4-FFF2-40B4-BE49-F238E27FC236}">
                <a16:creationId xmlns:a16="http://schemas.microsoft.com/office/drawing/2014/main" id="{41D9E312-C2DE-834D-9791-DBF243D36A7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760"/>
            <a:ext cx="12192000" cy="6856240"/>
          </a:xfrm>
          <a:prstGeom prst="rect">
            <a:avLst/>
          </a:prstGeom>
        </p:spPr>
      </p:pic>
      <p:pic>
        <p:nvPicPr>
          <p:cNvPr id="8" name="Picture 20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D881E938-3115-954A-97B3-71C7D22588F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8306" y="5603985"/>
            <a:ext cx="3018336" cy="1022107"/>
          </a:xfrm>
          <a:prstGeom prst="rect">
            <a:avLst/>
          </a:prstGeom>
        </p:spPr>
      </p:pic>
      <p:pic>
        <p:nvPicPr>
          <p:cNvPr id="9" name="Picture 18" descr="Logo&#10;&#10;Description automatically generated">
            <a:extLst>
              <a:ext uri="{FF2B5EF4-FFF2-40B4-BE49-F238E27FC236}">
                <a16:creationId xmlns:a16="http://schemas.microsoft.com/office/drawing/2014/main" id="{8C2D79AD-B444-6C45-8666-B189AD07AC3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7804" y="231908"/>
            <a:ext cx="2918838" cy="988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8155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1188EE-465D-33A2-274A-2F757BFD3F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2268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A957E5-10BE-FB48-B2AA-C23AB10283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34E4DC-7C28-3D40-BCF6-8C600C3590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419539-F0F6-664C-B61D-58E0B757BB3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1C8B995-3DE7-E549-8BDA-3CE6F09CB4D9}" type="datetimeFigureOut">
              <a:rPr lang="en-US" smtClean="0"/>
              <a:t>7/14/2022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CB6353-79A4-1248-BE79-DE131F3709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878208-406C-5E44-B085-A8A8884600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1B2FD34-BE30-DA4D-86BE-75D6D07FE4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70787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96831F-12CD-3343-9397-110D45115A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7AF310-8952-3C48-9B31-69B7D19766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7262DF-F0D2-784C-BFF4-185719E813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1C8B995-3DE7-E549-8BDA-3CE6F09CB4D9}" type="datetimeFigureOut">
              <a:rPr lang="en-US" smtClean="0"/>
              <a:t>7/14/2022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25F7B0-1D8D-974C-88A2-9E8C72F2F0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48D6B3-B86D-034A-B216-2B2235113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1B2FD34-BE30-DA4D-86BE-75D6D07FE4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1764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86943F-2159-AA4F-B092-094703382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DEB515-2763-BB4F-8950-830DB47AC9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74E0A3-3308-B941-9619-0C38AC12C6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78EA94-E398-B741-995A-E74D2527972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1C8B995-3DE7-E549-8BDA-3CE6F09CB4D9}" type="datetimeFigureOut">
              <a:rPr lang="en-US" smtClean="0"/>
              <a:t>7/14/2022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E9F9B7-1CFB-A14B-8218-199816F3B0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2D9D5C-3B3C-4D40-B0A5-7187A89D55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1B2FD34-BE30-DA4D-86BE-75D6D07FE4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1978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06BD3-C60D-384F-9FCA-171944C4D8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2230F0-C56C-DE49-8FB0-E10E1E9E11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7ECA35-792C-8C47-AFA0-9F66C15A34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4B75D4A-0DC6-C94C-B073-9AE239B896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067F8C-02CB-8346-A878-73E3C9BEEE4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97AB4F0-0F48-7043-99E3-8B53E66A380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1C8B995-3DE7-E549-8BDA-3CE6F09CB4D9}" type="datetimeFigureOut">
              <a:rPr lang="en-US" smtClean="0"/>
              <a:t>7/14/2022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5AC5901-5D50-F545-B181-8ACFEC786B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9004839-864C-4F4C-88BB-EADA6FDA65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1B2FD34-BE30-DA4D-86BE-75D6D07FE4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1852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B6C801D-D1C7-104E-8C95-0D1D6E365DE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1C8B995-3DE7-E549-8BDA-3CE6F09CB4D9}" type="datetimeFigureOut">
              <a:rPr lang="en-US" smtClean="0"/>
              <a:t>7/14/2022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610AB02-4EEE-A241-B5BD-9F1C7FF61A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62068A-DC01-0445-AD90-8D99FC6A5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1B2FD34-BE30-DA4D-86BE-75D6D07FE440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13" descr="Shape&#10;&#10;Description automatically generated with medium confidence">
            <a:extLst>
              <a:ext uri="{FF2B5EF4-FFF2-40B4-BE49-F238E27FC236}">
                <a16:creationId xmlns:a16="http://schemas.microsoft.com/office/drawing/2014/main" id="{CE4A9288-4E1E-FF41-8B96-0666CE8496E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7804" y="260923"/>
            <a:ext cx="2846971" cy="964077"/>
          </a:xfrm>
          <a:prstGeom prst="rect">
            <a:avLst/>
          </a:prstGeom>
        </p:spPr>
      </p:pic>
      <p:pic>
        <p:nvPicPr>
          <p:cNvPr id="6" name="Picture 14" descr="Shape&#10;&#10;Description automatically generated with medium confidence">
            <a:extLst>
              <a:ext uri="{FF2B5EF4-FFF2-40B4-BE49-F238E27FC236}">
                <a16:creationId xmlns:a16="http://schemas.microsoft.com/office/drawing/2014/main" id="{5958C64E-6959-F448-867C-0277BDBE858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8306" y="5574971"/>
            <a:ext cx="3018336" cy="1022106"/>
          </a:xfrm>
          <a:prstGeom prst="rect">
            <a:avLst/>
          </a:prstGeom>
        </p:spPr>
      </p:pic>
      <p:pic>
        <p:nvPicPr>
          <p:cNvPr id="20" name="Picture 8" descr="A picture containing text&#10;&#10;Description automatically generated">
            <a:extLst>
              <a:ext uri="{FF2B5EF4-FFF2-40B4-BE49-F238E27FC236}">
                <a16:creationId xmlns:a16="http://schemas.microsoft.com/office/drawing/2014/main" id="{FAB1C3D3-C3FE-9C40-A04B-F5AD8355FFD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32572" y="3904288"/>
            <a:ext cx="1959428" cy="1959428"/>
          </a:xfrm>
          <a:prstGeom prst="rect">
            <a:avLst/>
          </a:prstGeom>
        </p:spPr>
      </p:pic>
      <p:pic>
        <p:nvPicPr>
          <p:cNvPr id="21" name="Picture 6" descr="A picture containing person, outdoor&#10;&#10;Description automatically generated">
            <a:extLst>
              <a:ext uri="{FF2B5EF4-FFF2-40B4-BE49-F238E27FC236}">
                <a16:creationId xmlns:a16="http://schemas.microsoft.com/office/drawing/2014/main" id="{B0D9AAD5-AB1F-084E-B1B2-103183A14C5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9243728" y="5862688"/>
            <a:ext cx="995311" cy="995311"/>
          </a:xfrm>
          <a:prstGeom prst="rect">
            <a:avLst/>
          </a:prstGeom>
        </p:spPr>
      </p:pic>
      <p:pic>
        <p:nvPicPr>
          <p:cNvPr id="22" name="Picture 4" descr="A picture containing text, person, electronics&#10;&#10;Description automatically generated">
            <a:extLst>
              <a:ext uri="{FF2B5EF4-FFF2-40B4-BE49-F238E27FC236}">
                <a16:creationId xmlns:a16="http://schemas.microsoft.com/office/drawing/2014/main" id="{52895B8A-5A0B-F645-8906-C67564E56F49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9254472" y="979713"/>
            <a:ext cx="1957814" cy="1957814"/>
          </a:xfrm>
          <a:prstGeom prst="rect">
            <a:avLst/>
          </a:prstGeom>
        </p:spPr>
      </p:pic>
      <p:sp>
        <p:nvSpPr>
          <p:cNvPr id="23" name="Rectangle 16">
            <a:extLst>
              <a:ext uri="{FF2B5EF4-FFF2-40B4-BE49-F238E27FC236}">
                <a16:creationId xmlns:a16="http://schemas.microsoft.com/office/drawing/2014/main" id="{4C173EA0-E348-F84B-93B8-4CD1ED911EA8}"/>
              </a:ext>
            </a:extLst>
          </p:cNvPr>
          <p:cNvSpPr/>
          <p:nvPr userDrawn="1"/>
        </p:nvSpPr>
        <p:spPr>
          <a:xfrm>
            <a:off x="10232572" y="-1"/>
            <a:ext cx="979714" cy="97971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18">
            <a:extLst>
              <a:ext uri="{FF2B5EF4-FFF2-40B4-BE49-F238E27FC236}">
                <a16:creationId xmlns:a16="http://schemas.microsoft.com/office/drawing/2014/main" id="{E60A65F3-5CA4-8E49-B678-65C77486E5E2}"/>
              </a:ext>
            </a:extLst>
          </p:cNvPr>
          <p:cNvSpPr/>
          <p:nvPr userDrawn="1"/>
        </p:nvSpPr>
        <p:spPr>
          <a:xfrm>
            <a:off x="11212286" y="-1"/>
            <a:ext cx="979714" cy="9797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2">
            <a:extLst>
              <a:ext uri="{FF2B5EF4-FFF2-40B4-BE49-F238E27FC236}">
                <a16:creationId xmlns:a16="http://schemas.microsoft.com/office/drawing/2014/main" id="{C5FBF9BE-8013-EF4C-906B-D631BD672662}"/>
              </a:ext>
            </a:extLst>
          </p:cNvPr>
          <p:cNvSpPr/>
          <p:nvPr userDrawn="1"/>
        </p:nvSpPr>
        <p:spPr>
          <a:xfrm>
            <a:off x="9744338" y="3922620"/>
            <a:ext cx="494701" cy="4947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3">
            <a:extLst>
              <a:ext uri="{FF2B5EF4-FFF2-40B4-BE49-F238E27FC236}">
                <a16:creationId xmlns:a16="http://schemas.microsoft.com/office/drawing/2014/main" id="{7DF9266E-561C-B54F-9D43-75BBCF95D68C}"/>
              </a:ext>
            </a:extLst>
          </p:cNvPr>
          <p:cNvSpPr/>
          <p:nvPr userDrawn="1"/>
        </p:nvSpPr>
        <p:spPr>
          <a:xfrm>
            <a:off x="10232572" y="2934299"/>
            <a:ext cx="979714" cy="97971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7">
            <a:extLst>
              <a:ext uri="{FF2B5EF4-FFF2-40B4-BE49-F238E27FC236}">
                <a16:creationId xmlns:a16="http://schemas.microsoft.com/office/drawing/2014/main" id="{29616158-B93A-4D4E-8769-AFA18B999CD3}"/>
              </a:ext>
            </a:extLst>
          </p:cNvPr>
          <p:cNvSpPr/>
          <p:nvPr userDrawn="1"/>
        </p:nvSpPr>
        <p:spPr>
          <a:xfrm>
            <a:off x="11201836" y="2934299"/>
            <a:ext cx="999294" cy="979714"/>
          </a:xfrm>
          <a:prstGeom prst="rect">
            <a:avLst/>
          </a:prstGeom>
          <a:solidFill>
            <a:srgbClr val="F908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8">
            <a:extLst>
              <a:ext uri="{FF2B5EF4-FFF2-40B4-BE49-F238E27FC236}">
                <a16:creationId xmlns:a16="http://schemas.microsoft.com/office/drawing/2014/main" id="{D1EEDB25-C8A4-5A48-8EFF-C2CAABFF7F87}"/>
              </a:ext>
            </a:extLst>
          </p:cNvPr>
          <p:cNvSpPr/>
          <p:nvPr userDrawn="1"/>
        </p:nvSpPr>
        <p:spPr>
          <a:xfrm>
            <a:off x="11201836" y="5860378"/>
            <a:ext cx="999294" cy="99762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9">
            <a:extLst>
              <a:ext uri="{FF2B5EF4-FFF2-40B4-BE49-F238E27FC236}">
                <a16:creationId xmlns:a16="http://schemas.microsoft.com/office/drawing/2014/main" id="{DBB1E259-DA15-5D49-A0CF-B8705876AD93}"/>
              </a:ext>
            </a:extLst>
          </p:cNvPr>
          <p:cNvSpPr/>
          <p:nvPr userDrawn="1"/>
        </p:nvSpPr>
        <p:spPr>
          <a:xfrm>
            <a:off x="10232572" y="5860378"/>
            <a:ext cx="999294" cy="997621"/>
          </a:xfrm>
          <a:prstGeom prst="rect">
            <a:avLst/>
          </a:prstGeom>
          <a:solidFill>
            <a:srgbClr val="F908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31" descr="A picture containing outdoor&#10;&#10;Description automatically generated">
            <a:extLst>
              <a:ext uri="{FF2B5EF4-FFF2-40B4-BE49-F238E27FC236}">
                <a16:creationId xmlns:a16="http://schemas.microsoft.com/office/drawing/2014/main" id="{E67C2D23-EA31-124D-A9A9-38B85D2CF5EC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9255361" y="2936796"/>
            <a:ext cx="983678" cy="983678"/>
          </a:xfrm>
          <a:prstGeom prst="rect">
            <a:avLst/>
          </a:prstGeom>
        </p:spPr>
      </p:pic>
      <p:sp>
        <p:nvSpPr>
          <p:cNvPr id="31" name="Rectangle 32">
            <a:extLst>
              <a:ext uri="{FF2B5EF4-FFF2-40B4-BE49-F238E27FC236}">
                <a16:creationId xmlns:a16="http://schemas.microsoft.com/office/drawing/2014/main" id="{49ADB4C3-5A3E-2E45-9723-E15E78238C11}"/>
              </a:ext>
            </a:extLst>
          </p:cNvPr>
          <p:cNvSpPr/>
          <p:nvPr userDrawn="1"/>
        </p:nvSpPr>
        <p:spPr>
          <a:xfrm>
            <a:off x="11201836" y="1954585"/>
            <a:ext cx="999294" cy="9797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3">
            <a:extLst>
              <a:ext uri="{FF2B5EF4-FFF2-40B4-BE49-F238E27FC236}">
                <a16:creationId xmlns:a16="http://schemas.microsoft.com/office/drawing/2014/main" id="{8624EC4D-2460-E644-BA8A-CEB03CB63F43}"/>
              </a:ext>
            </a:extLst>
          </p:cNvPr>
          <p:cNvSpPr/>
          <p:nvPr userDrawn="1"/>
        </p:nvSpPr>
        <p:spPr>
          <a:xfrm>
            <a:off x="9744338" y="485456"/>
            <a:ext cx="494701" cy="4947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图片 32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3886" y="979713"/>
            <a:ext cx="1958400" cy="1958400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3600" y="3905316"/>
            <a:ext cx="1958400" cy="19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1037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8">
            <a:extLst>
              <a:ext uri="{FF2B5EF4-FFF2-40B4-BE49-F238E27FC236}">
                <a16:creationId xmlns:a16="http://schemas.microsoft.com/office/drawing/2014/main" id="{E52AC10B-5090-9E4A-B264-890987482A2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564" y="880"/>
            <a:ext cx="12188871" cy="6856240"/>
          </a:xfrm>
          <a:prstGeom prst="rect">
            <a:avLst/>
          </a:prstGeom>
        </p:spPr>
      </p:pic>
      <p:pic>
        <p:nvPicPr>
          <p:cNvPr id="22" name="Picture 22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F3EB4828-9AE2-3943-82CE-F995C796166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8698523" y="0"/>
            <a:ext cx="5069666" cy="1716755"/>
          </a:xfrm>
          <a:prstGeom prst="rect">
            <a:avLst/>
          </a:prstGeom>
        </p:spPr>
      </p:pic>
      <p:pic>
        <p:nvPicPr>
          <p:cNvPr id="23" name="Picture 24">
            <a:extLst>
              <a:ext uri="{FF2B5EF4-FFF2-40B4-BE49-F238E27FC236}">
                <a16:creationId xmlns:a16="http://schemas.microsoft.com/office/drawing/2014/main" id="{CEBC2EA3-52B4-594F-BE9E-5D8D3C155E1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7672857" y="3964135"/>
            <a:ext cx="3018334" cy="1022106"/>
          </a:xfrm>
          <a:prstGeom prst="rect">
            <a:avLst/>
          </a:prstGeom>
        </p:spPr>
      </p:pic>
      <p:grpSp>
        <p:nvGrpSpPr>
          <p:cNvPr id="24" name="组合 23">
            <a:extLst>
              <a:ext uri="{FF2B5EF4-FFF2-40B4-BE49-F238E27FC236}">
                <a16:creationId xmlns:a16="http://schemas.microsoft.com/office/drawing/2014/main" id="{269B49B5-50FD-DB47-BA98-AB90AD066BAE}"/>
              </a:ext>
            </a:extLst>
          </p:cNvPr>
          <p:cNvGrpSpPr/>
          <p:nvPr userDrawn="1"/>
        </p:nvGrpSpPr>
        <p:grpSpPr>
          <a:xfrm>
            <a:off x="118306" y="260923"/>
            <a:ext cx="11716385" cy="6468323"/>
            <a:chOff x="118306" y="260923"/>
            <a:chExt cx="11716385" cy="6468323"/>
          </a:xfrm>
        </p:grpSpPr>
        <p:sp>
          <p:nvSpPr>
            <p:cNvPr id="25" name="TextBox 18">
              <a:extLst>
                <a:ext uri="{FF2B5EF4-FFF2-40B4-BE49-F238E27FC236}">
                  <a16:creationId xmlns:a16="http://schemas.microsoft.com/office/drawing/2014/main" id="{03065B40-67B6-B243-B1DD-9D67DD8B2629}"/>
                </a:ext>
              </a:extLst>
            </p:cNvPr>
            <p:cNvSpPr txBox="1"/>
            <p:nvPr/>
          </p:nvSpPr>
          <p:spPr>
            <a:xfrm>
              <a:off x="428383" y="1457514"/>
              <a:ext cx="494874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400" b="1" dirty="0">
                  <a:solidFill>
                    <a:srgbClr val="FA0505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Arial" panose="020B0604020202020204" pitchFamily="34" charset="0"/>
                </a:rPr>
                <a:t>移</a:t>
              </a:r>
              <a:r>
                <a:rPr lang="zh-CN" altLang="en-US" sz="2800" b="1" dirty="0">
                  <a:solidFill>
                    <a:srgbClr val="FA0505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Arial" panose="020B0604020202020204" pitchFamily="34" charset="0"/>
                </a:rPr>
                <a:t>联万物，志高行</a:t>
              </a:r>
              <a:r>
                <a:rPr lang="zh-CN" altLang="en-US" sz="4400" b="1" dirty="0">
                  <a:solidFill>
                    <a:srgbClr val="FA0505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Arial" panose="020B0604020202020204" pitchFamily="34" charset="0"/>
                </a:rPr>
                <a:t>远</a:t>
              </a:r>
              <a:endParaRPr lang="en-US" altLang="zh-CN" sz="4400" b="1" dirty="0">
                <a:solidFill>
                  <a:srgbClr val="FA0505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endParaRPr>
            </a:p>
          </p:txBody>
        </p:sp>
        <p:sp>
          <p:nvSpPr>
            <p:cNvPr id="26" name="TextBox 19">
              <a:extLst>
                <a:ext uri="{FF2B5EF4-FFF2-40B4-BE49-F238E27FC236}">
                  <a16:creationId xmlns:a16="http://schemas.microsoft.com/office/drawing/2014/main" id="{1D3B9040-F0E1-BD4C-9915-AA0A38F1A8E4}"/>
                </a:ext>
              </a:extLst>
            </p:cNvPr>
            <p:cNvSpPr txBox="1"/>
            <p:nvPr/>
          </p:nvSpPr>
          <p:spPr>
            <a:xfrm>
              <a:off x="415702" y="2409490"/>
              <a:ext cx="5680298" cy="20390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519" indent="-171519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100" b="1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Arial" panose="020B0604020202020204" pitchFamily="34" charset="0"/>
                </a:rPr>
                <a:t>拥有更丰富、完整的物联网模组产品组合，一站式满足不同场景和地区的需求</a:t>
              </a:r>
              <a:endParaRPr lang="en-US" altLang="zh-CN" sz="11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endParaRPr>
            </a:p>
            <a:p>
              <a:pPr marL="171519" indent="-171519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100" b="1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Arial" panose="020B0604020202020204" pitchFamily="34" charset="0"/>
                </a:rPr>
                <a:t>推出类型丰富的天线产品，具备全定制天线设计、集成和制造的能力</a:t>
              </a:r>
              <a:endParaRPr lang="en-US" altLang="zh-CN" sz="11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endParaRPr>
            </a:p>
            <a:p>
              <a:pPr marL="171519" indent="-171519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100" b="1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Arial" panose="020B0604020202020204" pitchFamily="34" charset="0"/>
                </a:rPr>
                <a:t>提供云平台管理服务，满足从硬件接入到软件应用的全流程解决方案需求</a:t>
              </a:r>
              <a:endParaRPr lang="en-US" altLang="zh-CN" sz="11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endParaRPr>
            </a:p>
            <a:p>
              <a:pPr marL="171519" indent="-171519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100" b="1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Arial" panose="020B0604020202020204" pitchFamily="34" charset="0"/>
                </a:rPr>
                <a:t>全自动化生产线、测试线，保障产品质量始终如一，同时具有超高性价比</a:t>
              </a:r>
              <a:endParaRPr lang="en-US" altLang="zh-CN" sz="11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endParaRPr>
            </a:p>
            <a:p>
              <a:pPr marL="171519" indent="-171519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100" b="1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Arial" panose="020B0604020202020204" pitchFamily="34" charset="0"/>
                </a:rPr>
                <a:t>建立了业内规模领先的研发团队，为客户提供及时、专业、贴心的技术支持服务</a:t>
              </a:r>
              <a:endParaRPr lang="en-US" altLang="zh-CN" sz="11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endParaRPr>
            </a:p>
            <a:p>
              <a:pPr marL="171519" indent="-171519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100" b="1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Arial" panose="020B0604020202020204" pitchFamily="34" charset="0"/>
                </a:rPr>
                <a:t>持续研发新技术、新产品，率先发布</a:t>
              </a:r>
              <a:r>
                <a:rPr lang="en-US" altLang="zh-CN" sz="1100" b="1" dirty="0">
                  <a:solidFill>
                    <a:schemeClr val="bg1"/>
                  </a:solidFill>
                  <a:ea typeface="黑体" panose="02010609060101010101" pitchFamily="49" charset="-122"/>
                  <a:cs typeface="Arial" panose="020B0604020202020204" pitchFamily="34" charset="0"/>
                </a:rPr>
                <a:t>5G</a:t>
              </a:r>
              <a:r>
                <a:rPr lang="zh-CN" altLang="en-US" sz="1100" b="1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Arial" panose="020B0604020202020204" pitchFamily="34" charset="0"/>
                </a:rPr>
                <a:t>、安卓智能、</a:t>
              </a:r>
              <a:r>
                <a:rPr lang="en-US" altLang="zh-CN" sz="1100" b="1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Arial" panose="020B0604020202020204" pitchFamily="34" charset="0"/>
                </a:rPr>
                <a:t>LPWA</a:t>
              </a:r>
              <a:r>
                <a:rPr lang="zh-CN" altLang="en-US" sz="1100" b="1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Arial" panose="020B0604020202020204" pitchFamily="34" charset="0"/>
                </a:rPr>
                <a:t>、</a:t>
              </a:r>
              <a:r>
                <a:rPr lang="en-US" altLang="zh-CN" sz="1100" b="1" dirty="0">
                  <a:solidFill>
                    <a:schemeClr val="bg1"/>
                  </a:solidFill>
                  <a:ea typeface="黑体" panose="02010609060101010101" pitchFamily="49" charset="-122"/>
                  <a:cs typeface="Arial" panose="020B0604020202020204" pitchFamily="34" charset="0"/>
                </a:rPr>
                <a:t>C-V2X</a:t>
              </a:r>
              <a:r>
                <a:rPr lang="zh-CN" altLang="en-US" sz="1100" b="1" dirty="0">
                  <a:solidFill>
                    <a:schemeClr val="bg1"/>
                  </a:solidFill>
                  <a:ea typeface="黑体" panose="02010609060101010101" pitchFamily="49" charset="-122"/>
                  <a:cs typeface="Arial" panose="020B0604020202020204" pitchFamily="34" charset="0"/>
                </a:rPr>
                <a:t>等</a:t>
              </a:r>
              <a:r>
                <a:rPr lang="zh-CN" altLang="en-US" sz="1100" b="1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Arial" panose="020B0604020202020204" pitchFamily="34" charset="0"/>
                </a:rPr>
                <a:t>产品</a:t>
              </a:r>
              <a:endParaRPr lang="en-US" altLang="zh-CN" sz="11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endParaRPr>
            </a:p>
            <a:p>
              <a:pPr marL="171519" indent="-171519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100" b="1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Arial" panose="020B0604020202020204" pitchFamily="34" charset="0"/>
                </a:rPr>
                <a:t>富有创新精神的国际化专业团队，始终保证“客户第一”</a:t>
              </a:r>
              <a:endParaRPr lang="en-US" altLang="zh-CN" sz="11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endParaRPr>
            </a:p>
            <a:p>
              <a:pPr marL="285864" indent="-285864">
                <a:buFont typeface="Arial" panose="020B0604020202020204" pitchFamily="34" charset="0"/>
                <a:buChar char="•"/>
              </a:pPr>
              <a:endParaRPr lang="en-US" altLang="zh-CN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TextBox 20">
              <a:extLst>
                <a:ext uri="{FF2B5EF4-FFF2-40B4-BE49-F238E27FC236}">
                  <a16:creationId xmlns:a16="http://schemas.microsoft.com/office/drawing/2014/main" id="{7228C5C2-B57C-3F48-8E2C-533402F70D1A}"/>
                </a:ext>
              </a:extLst>
            </p:cNvPr>
            <p:cNvSpPr txBox="1"/>
            <p:nvPr/>
          </p:nvSpPr>
          <p:spPr>
            <a:xfrm>
              <a:off x="6203066" y="5909584"/>
              <a:ext cx="357020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9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Arial" panose="020B0604020202020204" pitchFamily="34" charset="0"/>
                </a:rPr>
                <a:t>上海市闵行区田林路</a:t>
              </a:r>
              <a:r>
                <a:rPr lang="en-US" altLang="zh-CN" sz="9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Arial" panose="020B0604020202020204" pitchFamily="34" charset="0"/>
                </a:rPr>
                <a:t>1016</a:t>
              </a:r>
              <a:r>
                <a:rPr lang="zh-CN" altLang="en-US" sz="9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Arial" panose="020B0604020202020204" pitchFamily="34" charset="0"/>
                </a:rPr>
                <a:t>号科技绿洲</a:t>
              </a:r>
              <a:r>
                <a:rPr lang="en-US" altLang="zh-CN" sz="9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Arial" panose="020B0604020202020204" pitchFamily="34" charset="0"/>
                </a:rPr>
                <a:t>3</a:t>
              </a:r>
              <a:r>
                <a:rPr lang="zh-CN" altLang="en-US" sz="9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Arial" panose="020B0604020202020204" pitchFamily="34" charset="0"/>
                </a:rPr>
                <a:t>期（</a:t>
              </a:r>
              <a:r>
                <a:rPr lang="en-US" altLang="zh-CN" sz="9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Arial" panose="020B0604020202020204" pitchFamily="34" charset="0"/>
                </a:rPr>
                <a:t>B</a:t>
              </a:r>
              <a:r>
                <a:rPr lang="zh-CN" altLang="en-US" sz="9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Arial" panose="020B0604020202020204" pitchFamily="34" charset="0"/>
                </a:rPr>
                <a:t>区）</a:t>
              </a:r>
              <a:r>
                <a:rPr lang="en-US" altLang="zh-CN" sz="9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Arial" panose="020B0604020202020204" pitchFamily="34" charset="0"/>
                </a:rPr>
                <a:t>5</a:t>
              </a:r>
              <a:r>
                <a:rPr lang="zh-CN" altLang="en-US" sz="9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Arial" panose="020B0604020202020204" pitchFamily="34" charset="0"/>
                </a:rPr>
                <a:t>号楼  </a:t>
              </a:r>
              <a:r>
                <a:rPr lang="en-US" altLang="zh-CN" sz="900" dirty="0">
                  <a:solidFill>
                    <a:schemeClr val="bg1"/>
                  </a:solidFill>
                  <a:cs typeface="Arial" panose="020B0604020202020204" pitchFamily="34" charset="0"/>
                </a:rPr>
                <a:t>200233</a:t>
              </a:r>
            </a:p>
            <a:p>
              <a:pPr marL="0" marR="0" lvl="0" indent="0" algn="l" defTabSz="108743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9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Arial" panose="020B0604020202020204" pitchFamily="34" charset="0"/>
                </a:rPr>
                <a:t>联系电话</a:t>
              </a:r>
              <a:r>
                <a:rPr lang="zh-CN" altLang="en-US" sz="900" dirty="0">
                  <a:solidFill>
                    <a:schemeClr val="bg1"/>
                  </a:solidFill>
                  <a:cs typeface="Arial" panose="020B0604020202020204" pitchFamily="34" charset="0"/>
                </a:rPr>
                <a:t>：</a:t>
              </a:r>
              <a:r>
                <a:rPr lang="en-US" altLang="zh-CN" sz="900" b="1" dirty="0">
                  <a:solidFill>
                    <a:schemeClr val="bg1"/>
                  </a:solidFill>
                  <a:cs typeface="Arial" panose="020B0604020202020204" pitchFamily="34" charset="0"/>
                </a:rPr>
                <a:t>+86 21 5108 6236 </a:t>
              </a:r>
              <a:r>
                <a:rPr lang="zh-CN" altLang="en-US" sz="900" dirty="0">
                  <a:solidFill>
                    <a:schemeClr val="bg1"/>
                  </a:solidFill>
                  <a:cs typeface="Arial" panose="020B0604020202020204" pitchFamily="34" charset="0"/>
                </a:rPr>
                <a:t>    </a:t>
              </a:r>
              <a:r>
                <a:rPr lang="zh-CN" altLang="en-US" sz="9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Arial" panose="020B0604020202020204" pitchFamily="34" charset="0"/>
                </a:rPr>
                <a:t>销售支持</a:t>
              </a:r>
              <a:r>
                <a:rPr lang="zh-CN" altLang="en-US" sz="900" dirty="0">
                  <a:solidFill>
                    <a:schemeClr val="bg1"/>
                  </a:solidFill>
                  <a:cs typeface="Arial" panose="020B0604020202020204" pitchFamily="34" charset="0"/>
                </a:rPr>
                <a:t>：</a:t>
              </a:r>
              <a:r>
                <a:rPr lang="en-US" altLang="zh-CN" sz="900" b="1" u="none" kern="1200" dirty="0">
                  <a:solidFill>
                    <a:schemeClr val="bg1"/>
                  </a:solidFill>
                  <a:latin typeface="Arial" pitchFamily="34" charset="0"/>
                  <a:ea typeface="宋体" pitchFamily="2" charset="-122"/>
                  <a:cs typeface="Arial" panose="020B0604020202020204" pitchFamily="34" charset="0"/>
                </a:rPr>
                <a:t>sales@quectel.com </a:t>
              </a:r>
              <a:endParaRPr lang="zh-CN" altLang="zh-CN" sz="900" b="1" u="none" kern="1200" dirty="0">
                <a:solidFill>
                  <a:schemeClr val="bg1"/>
                </a:solidFill>
                <a:latin typeface="Arial" pitchFamily="34" charset="0"/>
                <a:ea typeface="宋体" pitchFamily="2" charset="-122"/>
                <a:cs typeface="Arial" panose="020B0604020202020204" pitchFamily="34" charset="0"/>
              </a:endParaRPr>
            </a:p>
            <a:p>
              <a:r>
                <a:rPr lang="zh-CN" altLang="en-US" sz="9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Arial" panose="020B0604020202020204" pitchFamily="34" charset="0"/>
                </a:rPr>
                <a:t>技术支持</a:t>
              </a:r>
              <a:r>
                <a:rPr lang="zh-CN" altLang="en-US" sz="900" dirty="0">
                  <a:solidFill>
                    <a:schemeClr val="bg1"/>
                  </a:solidFill>
                  <a:cs typeface="Arial" panose="020B0604020202020204" pitchFamily="34" charset="0"/>
                </a:rPr>
                <a:t>：</a:t>
              </a:r>
              <a:r>
                <a:rPr lang="en-US" altLang="zh-CN" sz="900" b="1" dirty="0">
                  <a:solidFill>
                    <a:schemeClr val="bg1"/>
                  </a:solidFill>
                  <a:cs typeface="Arial" panose="020B0604020202020204" pitchFamily="34" charset="0"/>
                </a:rPr>
                <a:t>support@quectel.com     </a:t>
              </a:r>
              <a:r>
                <a:rPr lang="zh-CN" altLang="en-US" sz="9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Arial" panose="020B0604020202020204" pitchFamily="34" charset="0"/>
                </a:rPr>
                <a:t>电子邮件</a:t>
              </a:r>
              <a:r>
                <a:rPr lang="zh-CN" altLang="en-US" sz="900" dirty="0">
                  <a:solidFill>
                    <a:schemeClr val="bg1"/>
                  </a:solidFill>
                  <a:cs typeface="Arial" panose="020B0604020202020204" pitchFamily="34" charset="0"/>
                </a:rPr>
                <a:t>：</a:t>
              </a:r>
              <a:r>
                <a:rPr lang="en-US" altLang="zh-CN" sz="900" b="1" dirty="0">
                  <a:solidFill>
                    <a:schemeClr val="bg1"/>
                  </a:solidFill>
                  <a:cs typeface="Arial" panose="020B0604020202020204" pitchFamily="34" charset="0"/>
                </a:rPr>
                <a:t>info@quectel.com</a:t>
              </a:r>
              <a:r>
                <a:rPr lang="zh-CN" altLang="en-US" sz="900" b="1" dirty="0">
                  <a:solidFill>
                    <a:schemeClr val="bg1"/>
                  </a:solidFill>
                  <a:cs typeface="Arial" panose="020B0604020202020204" pitchFamily="34" charset="0"/>
                </a:rPr>
                <a:t> </a:t>
              </a:r>
              <a:endParaRPr lang="en-US" altLang="zh-CN" sz="900" b="1" u="sng" dirty="0">
                <a:solidFill>
                  <a:schemeClr val="bg1"/>
                </a:solidFill>
                <a:cs typeface="Arial" panose="020B0604020202020204" pitchFamily="34" charset="0"/>
              </a:endParaRPr>
            </a:p>
            <a:p>
              <a:r>
                <a:rPr lang="en-US" altLang="zh-CN" sz="9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 </a:t>
              </a:r>
              <a:endParaRPr lang="en-US" altLang="zh-CN" sz="900" b="1" u="sng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28" name="Picture 21" descr="A close up of a logo&#10;&#10;Description automatically generated">
              <a:extLst>
                <a:ext uri="{FF2B5EF4-FFF2-40B4-BE49-F238E27FC236}">
                  <a16:creationId xmlns:a16="http://schemas.microsoft.com/office/drawing/2014/main" id="{8386BB90-3A95-514A-933F-AC1E38595B1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21000000">
              <a:off x="465386" y="4133296"/>
              <a:ext cx="3651365" cy="1726290"/>
            </a:xfrm>
            <a:prstGeom prst="rect">
              <a:avLst/>
            </a:prstGeom>
          </p:spPr>
        </p:pic>
        <p:pic>
          <p:nvPicPr>
            <p:cNvPr id="29" name="Picture 23">
              <a:extLst>
                <a:ext uri="{FF2B5EF4-FFF2-40B4-BE49-F238E27FC236}">
                  <a16:creationId xmlns:a16="http://schemas.microsoft.com/office/drawing/2014/main" id="{7E0EC4F9-DE4B-1F46-A540-7F0B8D583A9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0171" y="260923"/>
              <a:ext cx="2874604" cy="973434"/>
            </a:xfrm>
            <a:prstGeom prst="rect">
              <a:avLst/>
            </a:prstGeom>
          </p:spPr>
        </p:pic>
        <p:pic>
          <p:nvPicPr>
            <p:cNvPr id="30" name="Picture 25">
              <a:extLst>
                <a:ext uri="{FF2B5EF4-FFF2-40B4-BE49-F238E27FC236}">
                  <a16:creationId xmlns:a16="http://schemas.microsoft.com/office/drawing/2014/main" id="{15FDA947-C2B9-6442-BB84-01C1F8C0FF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8306" y="5594607"/>
              <a:ext cx="3018334" cy="1022106"/>
            </a:xfrm>
            <a:prstGeom prst="rect">
              <a:avLst/>
            </a:prstGeom>
          </p:spPr>
        </p:pic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D751A9FE-3380-A849-95CA-0BD8BCE06C45}"/>
                </a:ext>
              </a:extLst>
            </p:cNvPr>
            <p:cNvSpPr/>
            <p:nvPr/>
          </p:nvSpPr>
          <p:spPr>
            <a:xfrm>
              <a:off x="6203066" y="5363774"/>
              <a:ext cx="3570208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4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全国热线</a:t>
              </a:r>
              <a:r>
                <a:rPr lang="en-US" altLang="zh-CN" sz="24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: 400 960 7678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32" name="Picture 2">
              <a:extLst>
                <a:ext uri="{FF2B5EF4-FFF2-40B4-BE49-F238E27FC236}">
                  <a16:creationId xmlns:a16="http://schemas.microsoft.com/office/drawing/2014/main" id="{4BDCE2DC-9A58-ED41-AAD2-0A87F567E5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0720087" y="5379871"/>
              <a:ext cx="958495" cy="958495"/>
            </a:xfrm>
            <a:prstGeom prst="rect">
              <a:avLst/>
            </a:prstGeom>
            <a:noFill/>
          </p:spPr>
        </p:pic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B970EC7C-C5A1-804A-BCFA-94BCE015D6AA}"/>
                </a:ext>
              </a:extLst>
            </p:cNvPr>
            <p:cNvSpPr/>
            <p:nvPr/>
          </p:nvSpPr>
          <p:spPr>
            <a:xfrm>
              <a:off x="10548807" y="6467636"/>
              <a:ext cx="1285884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100" dirty="0">
                  <a:solidFill>
                    <a:schemeClr val="bg1"/>
                  </a:solidFill>
                  <a:latin typeface="黑体" pitchFamily="2" charset="-122"/>
                  <a:ea typeface="黑体" pitchFamily="2" charset="-122"/>
                </a:rPr>
                <a:t>移远微信公众号</a:t>
              </a:r>
              <a:endParaRPr lang="zh-CN" altLang="en-US" sz="11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112412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占位符 20"/>
          <p:cNvSpPr>
            <a:spLocks noGrp="1"/>
          </p:cNvSpPr>
          <p:nvPr>
            <p:ph type="title"/>
          </p:nvPr>
        </p:nvSpPr>
        <p:spPr>
          <a:xfrm>
            <a:off x="436113" y="500720"/>
            <a:ext cx="11064088" cy="279097"/>
          </a:xfrm>
          <a:prstGeom prst="rect">
            <a:avLst/>
          </a:prstGeom>
        </p:spPr>
        <p:txBody>
          <a:bodyPr rtlCol="0">
            <a:noAutofit/>
          </a:bodyPr>
          <a:lstStyle>
            <a:lvl1pPr>
              <a:defRPr sz="2799" b="0">
                <a:solidFill>
                  <a:schemeClr val="tx1">
                    <a:lumMod val="75000"/>
                    <a:lumOff val="25000"/>
                  </a:schemeClr>
                </a:solidFill>
                <a:latin typeface="黑体" pitchFamily="2" charset="-122"/>
                <a:ea typeface="黑体" pitchFamily="2" charset="-122"/>
              </a:defRPr>
            </a:lvl1pPr>
          </a:lstStyle>
          <a:p>
            <a:pPr lvl="0"/>
            <a:r>
              <a:rPr lang="en-US" altLang="zh-CN" dirty="0" err="1"/>
              <a:t>Mastertitelformat</a:t>
            </a:r>
            <a:r>
              <a:rPr lang="en-US" altLang="zh-CN" dirty="0"/>
              <a:t> </a:t>
            </a:r>
            <a:r>
              <a:rPr lang="en-US" altLang="zh-CN" dirty="0" err="1"/>
              <a:t>bearbeiten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4403168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2022/7/14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3768026" y="2494916"/>
            <a:ext cx="5861749" cy="1096009"/>
          </a:xfrm>
        </p:spPr>
        <p:txBody>
          <a:bodyPr wrap="square" anchor="b">
            <a:normAutofit/>
          </a:bodyPr>
          <a:lstStyle>
            <a:lvl1pPr>
              <a:defRPr sz="4800" baseline="0"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3" hasCustomPrompt="1"/>
            <p:custDataLst>
              <p:tags r:id="rId5"/>
            </p:custDataLst>
          </p:nvPr>
        </p:nvSpPr>
        <p:spPr>
          <a:xfrm>
            <a:off x="3768026" y="3790317"/>
            <a:ext cx="5861050" cy="51942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zh-CN" altLang="en-US" dirty="0"/>
              <a:t>单击此处编辑副标题</a:t>
            </a:r>
          </a:p>
        </p:txBody>
      </p:sp>
      <p:sp>
        <p:nvSpPr>
          <p:cNvPr id="12" name="Rectangle 22"/>
          <p:cNvSpPr/>
          <p:nvPr userDrawn="1"/>
        </p:nvSpPr>
        <p:spPr>
          <a:xfrm>
            <a:off x="10816853" y="3790540"/>
            <a:ext cx="494701" cy="4947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23"/>
          <p:cNvSpPr/>
          <p:nvPr userDrawn="1"/>
        </p:nvSpPr>
        <p:spPr>
          <a:xfrm>
            <a:off x="10232572" y="2932394"/>
            <a:ext cx="979714" cy="97971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27"/>
          <p:cNvSpPr/>
          <p:nvPr userDrawn="1"/>
        </p:nvSpPr>
        <p:spPr>
          <a:xfrm>
            <a:off x="11201836" y="2932394"/>
            <a:ext cx="999294" cy="979714"/>
          </a:xfrm>
          <a:prstGeom prst="rect">
            <a:avLst/>
          </a:prstGeom>
          <a:solidFill>
            <a:srgbClr val="F908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32"/>
          <p:cNvSpPr/>
          <p:nvPr userDrawn="1"/>
        </p:nvSpPr>
        <p:spPr>
          <a:xfrm>
            <a:off x="11201836" y="1952680"/>
            <a:ext cx="999294" cy="9797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23"/>
          <p:cNvSpPr/>
          <p:nvPr userDrawn="1"/>
        </p:nvSpPr>
        <p:spPr>
          <a:xfrm>
            <a:off x="11310802" y="3928074"/>
            <a:ext cx="979714" cy="97971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2"/>
          <p:cNvSpPr/>
          <p:nvPr userDrawn="1"/>
        </p:nvSpPr>
        <p:spPr>
          <a:xfrm>
            <a:off x="11202298" y="3975325"/>
            <a:ext cx="494701" cy="4947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22"/>
          <p:cNvSpPr/>
          <p:nvPr userDrawn="1"/>
        </p:nvSpPr>
        <p:spPr>
          <a:xfrm>
            <a:off x="11553453" y="4285205"/>
            <a:ext cx="494701" cy="4947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27"/>
          <p:cNvSpPr/>
          <p:nvPr userDrawn="1"/>
        </p:nvSpPr>
        <p:spPr>
          <a:xfrm>
            <a:off x="-325120" y="2760345"/>
            <a:ext cx="575945" cy="830580"/>
          </a:xfrm>
          <a:prstGeom prst="rect">
            <a:avLst/>
          </a:prstGeom>
          <a:solidFill>
            <a:srgbClr val="F908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0491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 descr="Shape&#10;&#10;Description automatically generated with medium confidence">
            <a:extLst>
              <a:ext uri="{FF2B5EF4-FFF2-40B4-BE49-F238E27FC236}">
                <a16:creationId xmlns:a16="http://schemas.microsoft.com/office/drawing/2014/main" id="{AFA59D20-84CE-4CE3-8CE4-C78D30FE24FF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83637" y="6190715"/>
            <a:ext cx="2088233" cy="707143"/>
          </a:xfrm>
          <a:prstGeom prst="rect">
            <a:avLst/>
          </a:prstGeom>
        </p:spPr>
      </p:pic>
      <p:pic>
        <p:nvPicPr>
          <p:cNvPr id="8" name="Picture 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DF322C05-203E-4EF6-9057-744FAF9589A6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26195" y="200372"/>
            <a:ext cx="2370855" cy="802849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ACE45F42-8AAF-4013-80AA-EB939D63770A}"/>
              </a:ext>
            </a:extLst>
          </p:cNvPr>
          <p:cNvSpPr txBox="1">
            <a:spLocks/>
          </p:cNvSpPr>
          <p:nvPr userDrawn="1"/>
        </p:nvSpPr>
        <p:spPr>
          <a:xfrm>
            <a:off x="436056" y="6407982"/>
            <a:ext cx="11062648" cy="2791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1400" dirty="0" err="1">
                <a:latin typeface="Arial" panose="020B0604020202020204" pitchFamily="34" charset="0"/>
                <a:cs typeface="Arial" panose="020B0604020202020204" pitchFamily="34" charset="0"/>
              </a:rPr>
              <a:t>www.quectel.com</a:t>
            </a:r>
            <a:endParaRPr lang="en-GB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35011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5" r:id="rId6"/>
    <p:sldLayoutId id="2147483654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tags" Target="../tags/tag8.xml"/><Relationship Id="rId7" Type="http://schemas.openxmlformats.org/officeDocument/2006/relationships/notesSlide" Target="../notesSlides/notesSlide1.xml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slideLayout" Target="../slideLayouts/slideLayout9.xml"/><Relationship Id="rId5" Type="http://schemas.openxmlformats.org/officeDocument/2006/relationships/tags" Target="../tags/tag10.xml"/><Relationship Id="rId4" Type="http://schemas.openxmlformats.org/officeDocument/2006/relationships/tags" Target="../tags/tag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tags" Target="../tags/tag13.xml"/><Relationship Id="rId7" Type="http://schemas.openxmlformats.org/officeDocument/2006/relationships/notesSlide" Target="../notesSlides/notesSlide2.xml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slideLayout" Target="../slideLayouts/slideLayout9.xml"/><Relationship Id="rId5" Type="http://schemas.openxmlformats.org/officeDocument/2006/relationships/tags" Target="../tags/tag15.xml"/><Relationship Id="rId4" Type="http://schemas.openxmlformats.org/officeDocument/2006/relationships/tags" Target="../tags/tag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python.quectel.com/wiki/#/zh-cn/api/QuecPythonClasslib?id=i2c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标题 4">
            <a:extLst>
              <a:ext uri="{FF2B5EF4-FFF2-40B4-BE49-F238E27FC236}">
                <a16:creationId xmlns:a16="http://schemas.microsoft.com/office/drawing/2014/main" id="{32EC3A89-9DBA-7D42-9118-921FCBD1A716}"/>
              </a:ext>
            </a:extLst>
          </p:cNvPr>
          <p:cNvSpPr txBox="1">
            <a:spLocks/>
          </p:cNvSpPr>
          <p:nvPr/>
        </p:nvSpPr>
        <p:spPr bwMode="auto">
          <a:xfrm>
            <a:off x="487488" y="2394745"/>
            <a:ext cx="7837687" cy="738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>
            <a:lvl1pPr algn="l" defTabSz="1087438" rtl="0" eaLnBrk="0" fontAlgn="base" hangingPunct="0">
              <a:spcBef>
                <a:spcPct val="0"/>
              </a:spcBef>
              <a:spcAft>
                <a:spcPct val="0"/>
              </a:spcAft>
              <a:tabLst>
                <a:tab pos="3676650" algn="l"/>
              </a:tabLst>
              <a:defRPr sz="28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黑体" pitchFamily="2" charset="-122"/>
                <a:cs typeface="+mj-cs"/>
              </a:defRPr>
            </a:lvl1pPr>
            <a:lvl2pPr algn="l" defTabSz="1087438" rtl="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595959"/>
                </a:solidFill>
                <a:latin typeface="Arial" charset="0"/>
                <a:ea typeface="宋体" charset="-122"/>
              </a:defRPr>
            </a:lvl2pPr>
            <a:lvl3pPr algn="l" defTabSz="1087438" rtl="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595959"/>
                </a:solidFill>
                <a:latin typeface="Arial" charset="0"/>
                <a:ea typeface="宋体" charset="-122"/>
              </a:defRPr>
            </a:lvl3pPr>
            <a:lvl4pPr algn="l" defTabSz="1087438" rtl="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595959"/>
                </a:solidFill>
                <a:latin typeface="Arial" charset="0"/>
                <a:ea typeface="宋体" charset="-122"/>
              </a:defRPr>
            </a:lvl4pPr>
            <a:lvl5pPr algn="l" defTabSz="1087438" rtl="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595959"/>
                </a:solidFill>
                <a:latin typeface="Arial" charset="0"/>
                <a:ea typeface="宋体" charset="-122"/>
              </a:defRPr>
            </a:lvl5pPr>
            <a:lvl6pPr marL="525828" algn="l" defTabSz="1088171" rtl="0" fontAlgn="base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595959"/>
                </a:solidFill>
                <a:latin typeface="Arial" charset="0"/>
                <a:ea typeface="宋体" charset="-122"/>
              </a:defRPr>
            </a:lvl6pPr>
            <a:lvl7pPr marL="1051655" algn="l" defTabSz="1088171" rtl="0" fontAlgn="base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595959"/>
                </a:solidFill>
                <a:latin typeface="Arial" charset="0"/>
                <a:ea typeface="宋体" charset="-122"/>
              </a:defRPr>
            </a:lvl7pPr>
            <a:lvl8pPr marL="1577483" algn="l" defTabSz="1088171" rtl="0" fontAlgn="base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595959"/>
                </a:solidFill>
                <a:latin typeface="Arial" charset="0"/>
                <a:ea typeface="宋体" charset="-122"/>
              </a:defRPr>
            </a:lvl8pPr>
            <a:lvl9pPr marL="2103311" algn="l" defTabSz="1088171" rtl="0" fontAlgn="base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595959"/>
                </a:solidFill>
                <a:latin typeface="Arial" charset="0"/>
                <a:ea typeface="宋体" charset="-122"/>
              </a:defRPr>
            </a:lvl9pPr>
          </a:lstStyle>
          <a:p>
            <a:r>
              <a:rPr lang="zh-CN" altLang="en-US" sz="4800" b="1" dirty="0">
                <a:ln w="0"/>
                <a:solidFill>
                  <a:srgbClr val="F9080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“移远杯”课程培训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47A55F9-F963-BC41-8950-BC50FD8D5756}"/>
              </a:ext>
            </a:extLst>
          </p:cNvPr>
          <p:cNvSpPr txBox="1"/>
          <p:nvPr/>
        </p:nvSpPr>
        <p:spPr>
          <a:xfrm>
            <a:off x="487488" y="3493316"/>
            <a:ext cx="4671613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3200" dirty="0">
                <a:ln w="0"/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片上外设工作原理及应用</a:t>
            </a:r>
          </a:p>
        </p:txBody>
      </p:sp>
      <p:sp>
        <p:nvSpPr>
          <p:cNvPr id="4" name="TextBox 15">
            <a:extLst>
              <a:ext uri="{FF2B5EF4-FFF2-40B4-BE49-F238E27FC236}">
                <a16:creationId xmlns:a16="http://schemas.microsoft.com/office/drawing/2014/main" id="{9B6C1980-AC51-4476-A595-0552771853C8}"/>
              </a:ext>
            </a:extLst>
          </p:cNvPr>
          <p:cNvSpPr txBox="1"/>
          <p:nvPr/>
        </p:nvSpPr>
        <p:spPr>
          <a:xfrm>
            <a:off x="487488" y="5328627"/>
            <a:ext cx="662686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400" dirty="0">
                <a:ln w="0"/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陈驰</a:t>
            </a:r>
            <a:r>
              <a:rPr lang="en-US" altLang="zh-CN" sz="2400" dirty="0">
                <a:ln w="0"/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-</a:t>
            </a:r>
            <a:r>
              <a:rPr lang="zh-CN" altLang="en-US" sz="2400" dirty="0">
                <a:ln w="0"/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软件一部</a:t>
            </a:r>
          </a:p>
        </p:txBody>
      </p:sp>
    </p:spTree>
    <p:extLst>
      <p:ext uri="{BB962C8B-B14F-4D97-AF65-F5344CB8AC3E}">
        <p14:creationId xmlns:p14="http://schemas.microsoft.com/office/powerpoint/2010/main" val="8291917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>
            <a:extLst>
              <a:ext uri="{FF2B5EF4-FFF2-40B4-BE49-F238E27FC236}">
                <a16:creationId xmlns:a16="http://schemas.microsoft.com/office/drawing/2014/main" id="{83454BC1-9BAE-4E02-96C7-C8481979E4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056" y="500836"/>
            <a:ext cx="11062648" cy="447842"/>
          </a:xfrm>
        </p:spPr>
        <p:txBody>
          <a:bodyPr>
            <a:normAutofit fontScale="90000"/>
          </a:bodyPr>
          <a:lstStyle/>
          <a:p>
            <a:r>
              <a:rPr lang="zh-CN" altLang="en-US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课程总结</a:t>
            </a:r>
            <a:endParaRPr lang="en-US" altLang="zh-CN" sz="3100" dirty="0">
              <a:solidFill>
                <a:srgbClr val="00B0F0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97B39029-ABCE-4D4D-8C9D-62AF7BC87813}"/>
              </a:ext>
            </a:extLst>
          </p:cNvPr>
          <p:cNvSpPr txBox="1"/>
          <p:nvPr/>
        </p:nvSpPr>
        <p:spPr>
          <a:xfrm>
            <a:off x="1198662" y="1082881"/>
            <a:ext cx="9361040" cy="51673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zh-CN" altLang="en-US" sz="32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IIC</a:t>
            </a:r>
            <a:r>
              <a:rPr lang="zh-CN" altLang="en-US" sz="32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总线的拓扑结构、硬件接口</a:t>
            </a:r>
            <a:endParaRPr lang="en-US" altLang="zh-CN" sz="3200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zh-CN" altLang="en-US" sz="32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IIC</a:t>
            </a:r>
            <a:r>
              <a:rPr lang="zh-CN" altLang="en-US" sz="32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时序：起始信号、停止信号、数据位变化和采样、应答和非应答</a:t>
            </a:r>
            <a:endParaRPr lang="en-US" altLang="zh-CN" sz="3200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marL="457200" indent="-457200">
              <a:lnSpc>
                <a:spcPct val="150000"/>
              </a:lnSpc>
              <a:buFontTx/>
              <a:buAutoNum type="arabicPeriod"/>
            </a:pPr>
            <a:r>
              <a:rPr lang="en-US" altLang="zh-CN" sz="32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 IIC</a:t>
            </a:r>
            <a:r>
              <a:rPr lang="zh-CN" altLang="en-US" sz="32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数据帧结构：起始信号 </a:t>
            </a:r>
            <a:r>
              <a:rPr lang="en-US" altLang="zh-CN" sz="32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+ </a:t>
            </a:r>
            <a:r>
              <a:rPr lang="zh-CN" altLang="en-US" sz="32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设备地址 </a:t>
            </a:r>
            <a:r>
              <a:rPr lang="en-US" altLang="zh-CN" sz="32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+ </a:t>
            </a:r>
            <a:r>
              <a:rPr lang="zh-CN" altLang="en-US" sz="32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读写位 </a:t>
            </a:r>
            <a:r>
              <a:rPr lang="en-US" altLang="zh-CN" sz="32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+ </a:t>
            </a:r>
            <a:r>
              <a:rPr lang="zh-CN" altLang="en-US" sz="32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应答位 </a:t>
            </a:r>
            <a:r>
              <a:rPr lang="en-US" altLang="zh-CN" sz="32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+</a:t>
            </a:r>
            <a:r>
              <a:rPr lang="zh-CN" altLang="en-US" sz="32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（寄存器地址 </a:t>
            </a:r>
            <a:r>
              <a:rPr lang="en-US" altLang="zh-CN" sz="32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/ </a:t>
            </a:r>
            <a:r>
              <a:rPr lang="zh-CN" altLang="en-US" sz="32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数据 </a:t>
            </a:r>
            <a:r>
              <a:rPr lang="en-US" altLang="zh-CN" sz="32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+ </a:t>
            </a:r>
            <a:r>
              <a:rPr lang="zh-CN" altLang="en-US" sz="32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应答位）* </a:t>
            </a:r>
            <a:r>
              <a:rPr lang="en-US" altLang="zh-CN" sz="32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N + </a:t>
            </a:r>
            <a:r>
              <a:rPr lang="zh-CN" altLang="en-US" sz="32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停止信号</a:t>
            </a:r>
            <a:endParaRPr lang="en-US" altLang="zh-CN" sz="3200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marL="457200" indent="-457200">
              <a:lnSpc>
                <a:spcPct val="150000"/>
              </a:lnSpc>
              <a:buFontTx/>
              <a:buAutoNum type="arabicPeriod"/>
            </a:pPr>
            <a:r>
              <a:rPr lang="en-US" altLang="zh-CN" sz="32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 AHT10</a:t>
            </a:r>
            <a:r>
              <a:rPr lang="zh-CN" altLang="en-US" sz="32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温湿度传感器读写原理和驱动代码</a:t>
            </a:r>
            <a:endParaRPr lang="en-US" altLang="zh-CN" sz="3200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01227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658360" y="2267585"/>
            <a:ext cx="3081655" cy="1333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dist">
              <a:lnSpc>
                <a:spcPct val="150000"/>
              </a:lnSpc>
              <a:buNone/>
            </a:pPr>
            <a:r>
              <a:rPr lang="en-US" altLang="zh-CN" sz="6000" b="1" dirty="0">
                <a:solidFill>
                  <a:srgbClr val="C00000"/>
                </a:solidFill>
                <a:latin typeface="Arial Black" panose="020B0A04020102020204" pitchFamily="34" charset="0"/>
                <a:ea typeface="黑体" panose="02010609060101010101" pitchFamily="49" charset="-122"/>
                <a:cs typeface="Arial Black" panose="020B0A04020102020204" charset="0"/>
              </a:rPr>
              <a:t>Q&amp;A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9EA4C1D-7423-4ED1-95B7-761753AAB6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056" y="500836"/>
            <a:ext cx="11062648" cy="447842"/>
          </a:xfrm>
        </p:spPr>
        <p:txBody>
          <a:bodyPr>
            <a:normAutofit fontScale="90000"/>
          </a:bodyPr>
          <a:lstStyle/>
          <a:p>
            <a:r>
              <a:rPr lang="zh-CN" altLang="en-US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课程答疑</a:t>
            </a:r>
            <a:endParaRPr lang="en-US" altLang="zh-CN" sz="3100" dirty="0">
              <a:solidFill>
                <a:srgbClr val="00B0F0"/>
              </a:solidFill>
              <a:latin typeface="黑体" panose="02010609060101010101" pitchFamily="49" charset="-122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>
            <a:extLst>
              <a:ext uri="{FF2B5EF4-FFF2-40B4-BE49-F238E27FC236}">
                <a16:creationId xmlns:a16="http://schemas.microsoft.com/office/drawing/2014/main" id="{83454BC1-9BAE-4E02-96C7-C8481979E4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056" y="500836"/>
            <a:ext cx="11062648" cy="447842"/>
          </a:xfrm>
        </p:spPr>
        <p:txBody>
          <a:bodyPr>
            <a:normAutofit fontScale="90000"/>
          </a:bodyPr>
          <a:lstStyle/>
          <a:p>
            <a:r>
              <a:rPr lang="zh-CN" altLang="en-US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课后作业</a:t>
            </a:r>
            <a:endParaRPr lang="en-US" altLang="zh-CN" sz="3100" dirty="0">
              <a:solidFill>
                <a:srgbClr val="00B0F0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97B39029-ABCE-4D4D-8C9D-62AF7BC87813}"/>
              </a:ext>
            </a:extLst>
          </p:cNvPr>
          <p:cNvSpPr txBox="1"/>
          <p:nvPr/>
        </p:nvSpPr>
        <p:spPr>
          <a:xfrm>
            <a:off x="4701431" y="2475634"/>
            <a:ext cx="2789138" cy="9559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使用</a:t>
            </a:r>
            <a:r>
              <a:rPr lang="en-US" altLang="zh-CN" sz="20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GPIO</a:t>
            </a:r>
            <a:r>
              <a:rPr lang="zh-CN" altLang="en-US" sz="20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模拟</a:t>
            </a:r>
            <a:r>
              <a:rPr lang="en-US" altLang="zh-CN" sz="20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IIC</a:t>
            </a:r>
            <a:r>
              <a:rPr lang="zh-CN" altLang="en-US" sz="20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时序，并驱动</a:t>
            </a:r>
            <a:r>
              <a:rPr lang="en-US" altLang="zh-CN" sz="20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AHT10</a:t>
            </a:r>
            <a:r>
              <a:rPr lang="zh-CN" altLang="en-US" sz="20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传感器。</a:t>
            </a:r>
            <a:endParaRPr lang="en-US" altLang="zh-CN" sz="2000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33494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64957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732" y="2210965"/>
            <a:ext cx="2807662" cy="2807662"/>
          </a:xfrm>
          <a:prstGeom prst="ellipse">
            <a:avLst/>
          </a:prstGeom>
        </p:spPr>
      </p:pic>
      <p:sp>
        <p:nvSpPr>
          <p:cNvPr id="15" name="文本框 4"/>
          <p:cNvSpPr txBox="1"/>
          <p:nvPr/>
        </p:nvSpPr>
        <p:spPr>
          <a:xfrm>
            <a:off x="4292370" y="2353464"/>
            <a:ext cx="7346963" cy="2307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109" indent="-457109">
              <a:lnSpc>
                <a:spcPct val="150000"/>
              </a:lnSpc>
              <a:buFontTx/>
              <a:buAutoNum type="arabicPeriod"/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了解公司的发展历程</a:t>
            </a:r>
            <a:endParaRPr lang="en-US" altLang="zh-CN" sz="2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457109" indent="-457109">
              <a:lnSpc>
                <a:spcPct val="150000"/>
              </a:lnSpc>
              <a:buAutoNum type="arabicPeriod"/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认同公司的使命、愿景、核心价值观、经营理念</a:t>
            </a:r>
            <a:endParaRPr lang="en-US" altLang="zh-CN" sz="2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457109" indent="-457109">
              <a:lnSpc>
                <a:spcPct val="150000"/>
              </a:lnSpc>
              <a:buAutoNum type="arabicPeriod" startAt="3"/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能阐述至少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1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个符合移远企业文化的案例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说明：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时间安排、课堂纪律、教材教具</a:t>
            </a:r>
          </a:p>
        </p:txBody>
      </p:sp>
      <p:sp>
        <p:nvSpPr>
          <p:cNvPr id="6" name="矩形标注 5"/>
          <p:cNvSpPr/>
          <p:nvPr/>
        </p:nvSpPr>
        <p:spPr>
          <a:xfrm>
            <a:off x="4211352" y="2227646"/>
            <a:ext cx="7427980" cy="2879653"/>
          </a:xfrm>
          <a:prstGeom prst="wedgeRectCallout">
            <a:avLst>
              <a:gd name="adj1" fmla="val -55221"/>
              <a:gd name="adj2" fmla="val -16536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auto">
              <a:lnSpc>
                <a:spcPct val="150000"/>
              </a:lnSpc>
            </a:pPr>
            <a:endParaRPr lang="en-US" altLang="zh-CN" sz="2000" dirty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7" name="文本框 4"/>
          <p:cNvSpPr txBox="1"/>
          <p:nvPr/>
        </p:nvSpPr>
        <p:spPr>
          <a:xfrm>
            <a:off x="4324903" y="2353464"/>
            <a:ext cx="7346963" cy="2861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109" indent="-457109">
              <a:lnSpc>
                <a:spcPct val="150000"/>
              </a:lnSpc>
              <a:buAutoNum type="arabicPeriod"/>
            </a:pPr>
            <a:r>
              <a:rPr lang="zh-CN" altLang="en-US" sz="2400" dirty="0">
                <a:solidFill>
                  <a:srgbClr val="404040"/>
                </a:solidFill>
                <a:latin typeface="黑体" pitchFamily="49" charset="-122"/>
                <a:ea typeface="黑体" pitchFamily="49" charset="-122"/>
              </a:rPr>
              <a:t>记忆：</a:t>
            </a:r>
            <a:r>
              <a:rPr lang="zh-CN" altLang="en-US" sz="1600" dirty="0">
                <a:solidFill>
                  <a:srgbClr val="00B0F0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itchFamily="34" charset="0"/>
              </a:rPr>
              <a:t>片上外设资源、应用场景</a:t>
            </a:r>
            <a:endParaRPr lang="en-US" altLang="zh-CN" sz="1600" dirty="0">
              <a:solidFill>
                <a:srgbClr val="00B0F0"/>
              </a:solidFill>
              <a:latin typeface="黑体" panose="02010609060101010101" pitchFamily="49" charset="-122"/>
              <a:ea typeface="黑体" panose="02010609060101010101" pitchFamily="49" charset="-122"/>
              <a:cs typeface="Arial" pitchFamily="34" charset="0"/>
            </a:endParaRPr>
          </a:p>
          <a:p>
            <a:pPr marL="457109" indent="-457109">
              <a:lnSpc>
                <a:spcPct val="150000"/>
              </a:lnSpc>
              <a:buAutoNum type="arabicPeriod"/>
            </a:pPr>
            <a:r>
              <a:rPr lang="zh-CN" altLang="en-US" sz="2400" dirty="0">
                <a:solidFill>
                  <a:srgbClr val="404040"/>
                </a:solidFill>
                <a:latin typeface="黑体" pitchFamily="49" charset="-122"/>
                <a:ea typeface="黑体" pitchFamily="49" charset="-122"/>
              </a:rPr>
              <a:t>理解：</a:t>
            </a:r>
            <a:r>
              <a:rPr lang="zh-CN" altLang="en-US" sz="1600" dirty="0">
                <a:solidFill>
                  <a:srgbClr val="00B0F0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itchFamily="34" charset="0"/>
              </a:rPr>
              <a:t>片上外设工作原理</a:t>
            </a:r>
            <a:endParaRPr lang="en-US" altLang="zh-CN" sz="1600" dirty="0">
              <a:solidFill>
                <a:srgbClr val="00B0F0"/>
              </a:solidFill>
              <a:latin typeface="黑体" panose="02010609060101010101" pitchFamily="49" charset="-122"/>
              <a:ea typeface="黑体" panose="02010609060101010101" pitchFamily="49" charset="-122"/>
              <a:cs typeface="Arial" pitchFamily="34" charset="0"/>
            </a:endParaRPr>
          </a:p>
          <a:p>
            <a:pPr marL="457109" indent="-457109">
              <a:lnSpc>
                <a:spcPct val="150000"/>
              </a:lnSpc>
              <a:buAutoNum type="arabicPeriod"/>
            </a:pPr>
            <a:r>
              <a:rPr lang="zh-CN" altLang="en-US" sz="2400" dirty="0">
                <a:solidFill>
                  <a:srgbClr val="404040"/>
                </a:solidFill>
                <a:latin typeface="黑体" pitchFamily="49" charset="-122"/>
                <a:ea typeface="黑体" pitchFamily="49" charset="-122"/>
              </a:rPr>
              <a:t>应用：</a:t>
            </a:r>
            <a:r>
              <a:rPr lang="zh-CN" altLang="en-US" sz="1600" dirty="0">
                <a:solidFill>
                  <a:srgbClr val="00B0F0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itchFamily="34" charset="0"/>
              </a:rPr>
              <a:t>按键扫描、呼吸灯控制、温湿度传感器读取、光敏电阻数据读取</a:t>
            </a:r>
            <a:endParaRPr lang="en-US" altLang="zh-CN" sz="1600" dirty="0">
              <a:solidFill>
                <a:srgbClr val="00B0F0"/>
              </a:solidFill>
              <a:latin typeface="黑体" panose="02010609060101010101" pitchFamily="49" charset="-122"/>
              <a:ea typeface="黑体" panose="02010609060101010101" pitchFamily="49" charset="-122"/>
              <a:cs typeface="Arial" pitchFamily="34" charset="0"/>
            </a:endParaRPr>
          </a:p>
          <a:p>
            <a:pPr marL="457109" indent="-457109">
              <a:lnSpc>
                <a:spcPct val="150000"/>
              </a:lnSpc>
              <a:buAutoNum type="arabicPeriod"/>
            </a:pPr>
            <a:endParaRPr lang="zh-CN" altLang="en-US" sz="2400" dirty="0">
              <a:solidFill>
                <a:srgbClr val="404040"/>
              </a:solidFill>
              <a:latin typeface="黑体" pitchFamily="49" charset="-122"/>
              <a:ea typeface="黑体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404040"/>
                </a:solidFill>
                <a:latin typeface="黑体" pitchFamily="49" charset="-122"/>
                <a:ea typeface="黑体" pitchFamily="49" charset="-122"/>
              </a:rPr>
              <a:t>说明：</a:t>
            </a:r>
            <a:r>
              <a:rPr lang="zh-CN" altLang="en-US" sz="2400" dirty="0">
                <a:solidFill>
                  <a:srgbClr val="404040"/>
                </a:solidFill>
                <a:latin typeface="黑体" pitchFamily="49" charset="-122"/>
                <a:ea typeface="黑体" pitchFamily="49" charset="-122"/>
              </a:rPr>
              <a:t>时间安排、课堂纪律、教材教具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7EC3A6A-C48E-40DD-BE16-57E036AE66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056" y="500836"/>
            <a:ext cx="11062648" cy="447842"/>
          </a:xfrm>
        </p:spPr>
        <p:txBody>
          <a:bodyPr>
            <a:normAutofit fontScale="90000"/>
          </a:bodyPr>
          <a:lstStyle/>
          <a:p>
            <a:r>
              <a:rPr lang="zh-CN" altLang="en-US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学习目标</a:t>
            </a:r>
            <a:endParaRPr lang="zh-CN" altLang="en-US" sz="3100" dirty="0">
              <a:solidFill>
                <a:srgbClr val="00B0F0"/>
              </a:solidFill>
              <a:latin typeface="黑体" panose="02010609060101010101" pitchFamily="49" charset="-122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06970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圆角矩形 4">
            <a:extLst>
              <a:ext uri="{FF2B5EF4-FFF2-40B4-BE49-F238E27FC236}">
                <a16:creationId xmlns:a16="http://schemas.microsoft.com/office/drawing/2014/main" id="{F256DACB-D6C7-43FA-8D28-712EE6213A42}"/>
              </a:ext>
            </a:extLst>
          </p:cNvPr>
          <p:cNvSpPr/>
          <p:nvPr/>
        </p:nvSpPr>
        <p:spPr>
          <a:xfrm>
            <a:off x="386092" y="1839688"/>
            <a:ext cx="6987831" cy="3593445"/>
          </a:xfrm>
          <a:prstGeom prst="roundRect">
            <a:avLst>
              <a:gd name="adj" fmla="val 5714"/>
            </a:avLst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defTabSz="1087755" eaLnBrk="0" hangingPunct="0">
              <a:lnSpc>
                <a:spcPts val="4000"/>
              </a:lnSpc>
              <a:spcBef>
                <a:spcPts val="615"/>
              </a:spcBef>
              <a:defRPr/>
            </a:pPr>
            <a:r>
              <a:rPr lang="zh-CN" altLang="en-US" sz="3200" dirty="0">
                <a:ln w="12700">
                  <a:noFill/>
                  <a:prstDash val="solid"/>
                </a:ln>
                <a:solidFill>
                  <a:srgbClr val="262626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第一章 </a:t>
            </a:r>
            <a:r>
              <a:rPr lang="en-US" altLang="zh-CN" sz="3200" dirty="0">
                <a:ln w="12700">
                  <a:noFill/>
                  <a:prstDash val="solid"/>
                </a:ln>
                <a:solidFill>
                  <a:srgbClr val="262626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GPIO</a:t>
            </a:r>
            <a:r>
              <a:rPr lang="zh-CN" altLang="en-US" sz="3200" dirty="0">
                <a:ln w="12700">
                  <a:noFill/>
                  <a:prstDash val="solid"/>
                </a:ln>
                <a:solidFill>
                  <a:srgbClr val="262626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及外部中断原理与应用</a:t>
            </a:r>
            <a:endParaRPr lang="en-US" altLang="zh-CN" sz="3200" dirty="0">
              <a:ln w="12700">
                <a:noFill/>
                <a:prstDash val="solid"/>
              </a:ln>
              <a:solidFill>
                <a:srgbClr val="262626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defTabSz="1087755" eaLnBrk="0" hangingPunct="0">
              <a:lnSpc>
                <a:spcPts val="4000"/>
              </a:lnSpc>
              <a:spcBef>
                <a:spcPts val="615"/>
              </a:spcBef>
              <a:defRPr/>
            </a:pPr>
            <a:r>
              <a:rPr lang="zh-CN" altLang="en-US" sz="3200" dirty="0">
                <a:ln w="12700">
                  <a:noFill/>
                  <a:prstDash val="solid"/>
                </a:ln>
                <a:solidFill>
                  <a:srgbClr val="262626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第二章 </a:t>
            </a:r>
            <a:r>
              <a:rPr lang="en-US" altLang="zh-CN" sz="3200" dirty="0">
                <a:ln w="12700">
                  <a:noFill/>
                  <a:prstDash val="solid"/>
                </a:ln>
                <a:solidFill>
                  <a:srgbClr val="262626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UART</a:t>
            </a:r>
            <a:r>
              <a:rPr lang="zh-CN" altLang="en-US" sz="3200" dirty="0">
                <a:ln w="12700">
                  <a:noFill/>
                  <a:prstDash val="solid"/>
                </a:ln>
                <a:solidFill>
                  <a:srgbClr val="262626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原理与应用</a:t>
            </a:r>
            <a:endParaRPr lang="en-US" altLang="zh-CN" sz="3200" dirty="0">
              <a:ln w="12700">
                <a:noFill/>
                <a:prstDash val="solid"/>
              </a:ln>
              <a:solidFill>
                <a:srgbClr val="262626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defTabSz="1087755" eaLnBrk="0" hangingPunct="0">
              <a:lnSpc>
                <a:spcPts val="4000"/>
              </a:lnSpc>
              <a:spcBef>
                <a:spcPts val="615"/>
              </a:spcBef>
              <a:defRPr/>
            </a:pPr>
            <a:r>
              <a:rPr lang="zh-CN" altLang="en-US" sz="3200" b="1" dirty="0">
                <a:ln w="12700">
                  <a:noFill/>
                  <a:prstDash val="solid"/>
                </a:ln>
                <a:solidFill>
                  <a:srgbClr val="FA0505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第三章</a:t>
            </a:r>
            <a:r>
              <a:rPr lang="en-US" altLang="zh-CN" sz="3200" b="1" dirty="0">
                <a:ln w="12700">
                  <a:noFill/>
                  <a:prstDash val="solid"/>
                </a:ln>
                <a:solidFill>
                  <a:srgbClr val="FA0505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 IIC</a:t>
            </a:r>
            <a:r>
              <a:rPr lang="zh-CN" altLang="en-US" sz="3200" b="1" dirty="0">
                <a:ln w="12700">
                  <a:noFill/>
                  <a:prstDash val="solid"/>
                </a:ln>
                <a:solidFill>
                  <a:srgbClr val="FA0505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原理与应用</a:t>
            </a:r>
            <a:endParaRPr lang="en-US" altLang="zh-CN" sz="3200" b="1" dirty="0">
              <a:ln w="12700">
                <a:noFill/>
                <a:prstDash val="solid"/>
              </a:ln>
              <a:solidFill>
                <a:srgbClr val="FA0505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defTabSz="1087755" eaLnBrk="0" hangingPunct="0">
              <a:lnSpc>
                <a:spcPts val="4000"/>
              </a:lnSpc>
              <a:spcBef>
                <a:spcPts val="615"/>
              </a:spcBef>
              <a:defRPr/>
            </a:pPr>
            <a:r>
              <a:rPr lang="zh-CN" altLang="en-US" sz="3200" dirty="0">
                <a:ln w="12700">
                  <a:noFill/>
                  <a:prstDash val="solid"/>
                </a:ln>
                <a:solidFill>
                  <a:srgbClr val="262626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itchFamily="34" charset="0"/>
              </a:rPr>
              <a:t>第四章</a:t>
            </a:r>
            <a:r>
              <a:rPr lang="en-US" altLang="zh-CN" sz="3200" dirty="0">
                <a:ln w="12700">
                  <a:noFill/>
                  <a:prstDash val="solid"/>
                </a:ln>
                <a:solidFill>
                  <a:srgbClr val="262626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itchFamily="34" charset="0"/>
              </a:rPr>
              <a:t> </a:t>
            </a:r>
            <a:r>
              <a:rPr lang="en-US" altLang="zh-CN" sz="3200" dirty="0">
                <a:ln w="12700">
                  <a:noFill/>
                  <a:prstDash val="solid"/>
                </a:ln>
                <a:solidFill>
                  <a:srgbClr val="262626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SPI</a:t>
            </a:r>
            <a:r>
              <a:rPr lang="zh-CN" altLang="en-US" sz="3200" dirty="0">
                <a:ln w="12700">
                  <a:noFill/>
                  <a:prstDash val="solid"/>
                </a:ln>
                <a:solidFill>
                  <a:srgbClr val="262626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itchFamily="34" charset="0"/>
              </a:rPr>
              <a:t>原理与应用</a:t>
            </a:r>
            <a:endParaRPr lang="en-US" altLang="zh-CN" sz="3200" dirty="0">
              <a:ln w="12700">
                <a:noFill/>
                <a:prstDash val="solid"/>
              </a:ln>
              <a:solidFill>
                <a:srgbClr val="262626"/>
              </a:solidFill>
              <a:latin typeface="黑体" panose="02010609060101010101" pitchFamily="49" charset="-122"/>
              <a:ea typeface="黑体" panose="02010609060101010101" pitchFamily="49" charset="-122"/>
              <a:cs typeface="Arial" pitchFamily="34" charset="0"/>
            </a:endParaRPr>
          </a:p>
          <a:p>
            <a:pPr defTabSz="1087755" eaLnBrk="0" hangingPunct="0">
              <a:lnSpc>
                <a:spcPts val="4000"/>
              </a:lnSpc>
              <a:spcBef>
                <a:spcPts val="615"/>
              </a:spcBef>
              <a:defRPr/>
            </a:pPr>
            <a:r>
              <a:rPr lang="zh-CN" altLang="en-US" sz="3200" dirty="0">
                <a:ln w="12700">
                  <a:noFill/>
                  <a:prstDash val="solid"/>
                </a:ln>
                <a:solidFill>
                  <a:srgbClr val="262626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itchFamily="34" charset="0"/>
              </a:rPr>
              <a:t>第五章</a:t>
            </a:r>
            <a:r>
              <a:rPr lang="en-US" altLang="zh-CN" sz="3200" dirty="0">
                <a:ln w="12700">
                  <a:noFill/>
                  <a:prstDash val="solid"/>
                </a:ln>
                <a:solidFill>
                  <a:srgbClr val="262626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itchFamily="34" charset="0"/>
              </a:rPr>
              <a:t> </a:t>
            </a:r>
            <a:r>
              <a:rPr lang="en-US" altLang="zh-CN" sz="3200" dirty="0">
                <a:ln w="12700">
                  <a:noFill/>
                  <a:prstDash val="solid"/>
                </a:ln>
                <a:solidFill>
                  <a:srgbClr val="262626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PWM</a:t>
            </a:r>
            <a:r>
              <a:rPr lang="zh-CN" altLang="en-US" sz="3200" dirty="0">
                <a:ln w="12700">
                  <a:noFill/>
                  <a:prstDash val="solid"/>
                </a:ln>
                <a:solidFill>
                  <a:srgbClr val="262626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itchFamily="34" charset="0"/>
              </a:rPr>
              <a:t>原理与应用</a:t>
            </a:r>
            <a:endParaRPr lang="en-US" altLang="zh-CN" sz="3200" dirty="0">
              <a:ln w="12700">
                <a:noFill/>
                <a:prstDash val="solid"/>
              </a:ln>
              <a:solidFill>
                <a:srgbClr val="262626"/>
              </a:solidFill>
              <a:latin typeface="黑体" panose="02010609060101010101" pitchFamily="49" charset="-122"/>
              <a:ea typeface="黑体" panose="02010609060101010101" pitchFamily="49" charset="-122"/>
              <a:cs typeface="Arial" pitchFamily="34" charset="0"/>
            </a:endParaRPr>
          </a:p>
          <a:p>
            <a:pPr defTabSz="1087755" eaLnBrk="0" hangingPunct="0">
              <a:lnSpc>
                <a:spcPts val="4000"/>
              </a:lnSpc>
              <a:spcBef>
                <a:spcPts val="615"/>
              </a:spcBef>
              <a:defRPr/>
            </a:pPr>
            <a:r>
              <a:rPr lang="zh-CN" altLang="en-US" sz="3200" dirty="0">
                <a:ln w="12700">
                  <a:noFill/>
                  <a:prstDash val="solid"/>
                </a:ln>
                <a:solidFill>
                  <a:srgbClr val="262626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itchFamily="34" charset="0"/>
              </a:rPr>
              <a:t>第六章</a:t>
            </a:r>
            <a:r>
              <a:rPr lang="en-US" altLang="zh-CN" sz="3200" dirty="0">
                <a:ln w="12700">
                  <a:noFill/>
                  <a:prstDash val="solid"/>
                </a:ln>
                <a:solidFill>
                  <a:srgbClr val="262626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itchFamily="34" charset="0"/>
              </a:rPr>
              <a:t> </a:t>
            </a:r>
            <a:r>
              <a:rPr lang="en-US" altLang="zh-CN" sz="3200" dirty="0">
                <a:ln w="12700">
                  <a:noFill/>
                  <a:prstDash val="solid"/>
                </a:ln>
                <a:solidFill>
                  <a:srgbClr val="262626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ADC</a:t>
            </a:r>
            <a:r>
              <a:rPr lang="zh-CN" altLang="en-US" sz="3200" dirty="0">
                <a:ln w="12700">
                  <a:noFill/>
                  <a:prstDash val="solid"/>
                </a:ln>
                <a:solidFill>
                  <a:srgbClr val="262626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itchFamily="34" charset="0"/>
              </a:rPr>
              <a:t>原理与应用</a:t>
            </a:r>
            <a:endParaRPr lang="en-US" altLang="zh-CN" sz="3200" dirty="0">
              <a:ln w="12700">
                <a:noFill/>
                <a:prstDash val="solid"/>
              </a:ln>
              <a:solidFill>
                <a:srgbClr val="262626"/>
              </a:solidFill>
              <a:latin typeface="黑体" panose="02010609060101010101" pitchFamily="49" charset="-122"/>
              <a:ea typeface="黑体" panose="02010609060101010101" pitchFamily="49" charset="-122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83602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>
            <p:custDataLst>
              <p:tags r:id="rId2"/>
            </p:custDataLst>
          </p:nvPr>
        </p:nvSpPr>
        <p:spPr>
          <a:xfrm>
            <a:off x="2078355" y="2494915"/>
            <a:ext cx="1472565" cy="13677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b" anchorCtr="0">
            <a:norm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altLang="zh-CN" sz="8800" b="1" spc="200" dirty="0">
                <a:solidFill>
                  <a:srgbClr val="404040"/>
                </a:solidFill>
                <a:uFillTx/>
                <a:latin typeface="Arial" panose="020B0604020202020204" pitchFamily="34" charset="0"/>
                <a:ea typeface="微软雅黑" charset="-122"/>
                <a:cs typeface="Arial" panose="020B0604020202020204" pitchFamily="34" charset="0"/>
                <a:sym typeface="+mn-lt"/>
              </a:rPr>
              <a:t>01</a:t>
            </a:r>
          </a:p>
        </p:txBody>
      </p:sp>
      <p:sp>
        <p:nvSpPr>
          <p:cNvPr id="8" name="文本占位符 8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2078990" y="3862705"/>
            <a:ext cx="1471930" cy="44704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750"/>
              </a:spcAft>
              <a:buFont typeface="Arial" panose="020B0604020202090204" pitchFamily="34" charset="0"/>
              <a:buNone/>
              <a:defRPr sz="1600" b="1" u="none" strike="noStrike" kern="1200" cap="none" spc="110" normalizeH="0" baseline="0">
                <a:solidFill>
                  <a:schemeClr val="bg1"/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75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sz="16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750"/>
              </a:spcAft>
              <a:buFont typeface="Arial" panose="020B0604020202090204" pitchFamily="34" charset="0"/>
              <a:buChar char="•"/>
              <a:defRPr sz="16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750"/>
              </a:spcAft>
              <a:buFont typeface="Arial" panose="020B0604020202090204" pitchFamily="34" charset="0"/>
              <a:buChar char="•"/>
              <a:defRPr sz="16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750"/>
              </a:spcAft>
              <a:buFont typeface="Arial" panose="020B0604020202090204" pitchFamily="34" charset="0"/>
              <a:buChar char="•"/>
              <a:defRPr sz="16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pc="200" dirty="0">
                <a:solidFill>
                  <a:srgbClr val="404040"/>
                </a:solidFill>
                <a:uFillTx/>
              </a:rPr>
              <a:t>Part One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solidFill>
                  <a:srgbClr val="40404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IIC</a:t>
            </a:r>
            <a:r>
              <a:rPr lang="zh-CN" altLang="en-US" dirty="0">
                <a:solidFill>
                  <a:srgbClr val="40404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协议</a:t>
            </a:r>
            <a:endParaRPr lang="en-US" altLang="zh-CN" dirty="0">
              <a:solidFill>
                <a:srgbClr val="40404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3"/>
            <p:custDataLst>
              <p:tags r:id="rId5"/>
            </p:custDataLst>
          </p:nvPr>
        </p:nvSpPr>
        <p:spPr>
          <a:xfrm>
            <a:off x="3768026" y="3790317"/>
            <a:ext cx="5861050" cy="519428"/>
          </a:xfrm>
        </p:spPr>
        <p:txBody>
          <a:bodyPr/>
          <a:lstStyle/>
          <a:p>
            <a:r>
              <a:rPr lang="zh-CN" altLang="en-US" sz="2000" dirty="0">
                <a:solidFill>
                  <a:srgbClr val="40404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概述、时序图</a:t>
            </a:r>
            <a:endParaRPr lang="en-US" altLang="zh-CN" sz="2000" dirty="0">
              <a:solidFill>
                <a:srgbClr val="40404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1">
            <a:extLst>
              <a:ext uri="{FF2B5EF4-FFF2-40B4-BE49-F238E27FC236}">
                <a16:creationId xmlns:a16="http://schemas.microsoft.com/office/drawing/2014/main" id="{2A4EF9C5-E4E0-4BFE-80D8-399C86242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056" y="500836"/>
            <a:ext cx="11062648" cy="447842"/>
          </a:xfrm>
        </p:spPr>
        <p:txBody>
          <a:bodyPr>
            <a:noAutofit/>
          </a:bodyPr>
          <a:lstStyle/>
          <a:p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概述</a:t>
            </a:r>
            <a:endParaRPr lang="en-GB" sz="28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610C3BBF-15BD-DC0B-2668-48B4BB559452}"/>
              </a:ext>
            </a:extLst>
          </p:cNvPr>
          <p:cNvGrpSpPr/>
          <p:nvPr/>
        </p:nvGrpSpPr>
        <p:grpSpPr>
          <a:xfrm>
            <a:off x="696010" y="1723064"/>
            <a:ext cx="5659832" cy="740462"/>
            <a:chOff x="838622" y="1636275"/>
            <a:chExt cx="10513169" cy="740462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F5C04612-AB9C-456A-158B-893D36103BC2}"/>
                </a:ext>
              </a:extLst>
            </p:cNvPr>
            <p:cNvSpPr/>
            <p:nvPr/>
          </p:nvSpPr>
          <p:spPr>
            <a:xfrm>
              <a:off x="838622" y="2046582"/>
              <a:ext cx="10513169" cy="3301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3256">
                <a:lnSpc>
                  <a:spcPct val="120000"/>
                </a:lnSpc>
                <a:defRPr/>
              </a:pPr>
              <a:r>
                <a:rPr 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</a:rPr>
                <a:t>Inter-Integrated Circuit</a:t>
              </a:r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</a:rPr>
                <a:t>，内部集成电路总线</a:t>
              </a:r>
              <a:endPara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sym typeface="Source Han Sans SC"/>
              </a:endParaRP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5C05C3E7-458D-AB56-8D7E-7E118CDAC201}"/>
                </a:ext>
              </a:extLst>
            </p:cNvPr>
            <p:cNvSpPr/>
            <p:nvPr/>
          </p:nvSpPr>
          <p:spPr>
            <a:xfrm>
              <a:off x="838622" y="1636275"/>
              <a:ext cx="5150775" cy="42498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3256">
                <a:lnSpc>
                  <a:spcPct val="120000"/>
                </a:lnSpc>
                <a:defRPr/>
              </a:pPr>
              <a:r>
                <a:rPr lang="en-US" altLang="zh-CN" sz="2000" dirty="0">
                  <a:solidFill>
                    <a:srgbClr val="FA0505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  <a:sym typeface="Source Han Sans SC"/>
                </a:rPr>
                <a:t>IIC</a:t>
              </a:r>
              <a:r>
                <a:rPr lang="zh-CN" altLang="en-US" sz="2000" dirty="0">
                  <a:solidFill>
                    <a:srgbClr val="FA0505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  <a:sym typeface="Source Han Sans SC"/>
                </a:rPr>
                <a:t>：</a:t>
              </a:r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EB9184ED-0EA2-C420-1B30-453F8BB27AA5}"/>
              </a:ext>
            </a:extLst>
          </p:cNvPr>
          <p:cNvGrpSpPr/>
          <p:nvPr/>
        </p:nvGrpSpPr>
        <p:grpSpPr>
          <a:xfrm>
            <a:off x="696010" y="2685101"/>
            <a:ext cx="5659832" cy="1511058"/>
            <a:chOff x="838622" y="1636275"/>
            <a:chExt cx="10513169" cy="1511058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35F31C72-4649-85D8-DAF6-CDF06064A95E}"/>
                </a:ext>
              </a:extLst>
            </p:cNvPr>
            <p:cNvSpPr/>
            <p:nvPr/>
          </p:nvSpPr>
          <p:spPr>
            <a:xfrm>
              <a:off x="838622" y="2046582"/>
              <a:ext cx="10513169" cy="110075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3256">
                <a:lnSpc>
                  <a:spcPct val="120000"/>
                </a:lnSpc>
                <a:defRPr/>
              </a:pPr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  <a:sym typeface="Source Han Sans SC"/>
                </a:rPr>
                <a:t>如右图所示，</a:t>
              </a:r>
              <a:endPara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sym typeface="Source Han Sans SC"/>
              </a:endParaRPr>
            </a:p>
            <a:p>
              <a:pPr defTabSz="913256">
                <a:lnSpc>
                  <a:spcPct val="120000"/>
                </a:lnSpc>
                <a:defRPr/>
              </a:pPr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  <a:sym typeface="Source Han Sans SC"/>
                </a:rPr>
                <a:t>总线上可挂多台主机和多台从机；</a:t>
              </a:r>
              <a:endPara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sym typeface="Source Han Sans SC"/>
              </a:endParaRPr>
            </a:p>
            <a:p>
              <a:pPr defTabSz="913256">
                <a:lnSpc>
                  <a:spcPct val="120000"/>
                </a:lnSpc>
                <a:defRPr/>
              </a:pPr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</a:rPr>
                <a:t>任意时刻只能有一个主机控制总线（通过仲裁机制实现）；</a:t>
              </a:r>
              <a:endPara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sym typeface="Source Han Sans SC"/>
              </a:endParaRPr>
            </a:p>
            <a:p>
              <a:pPr defTabSz="913256">
                <a:lnSpc>
                  <a:spcPct val="120000"/>
                </a:lnSpc>
                <a:defRPr/>
              </a:pPr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  <a:sym typeface="Source Han Sans SC"/>
                </a:rPr>
                <a:t>所有设备的</a:t>
              </a: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  <a:sym typeface="Source Han Sans SC"/>
                </a:rPr>
                <a:t>SDA</a:t>
              </a:r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  <a:sym typeface="Source Han Sans SC"/>
                </a:rPr>
                <a:t>线连接在一起，所有设备的</a:t>
              </a: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  <a:sym typeface="Source Han Sans SC"/>
                </a:rPr>
                <a:t>SCL</a:t>
              </a:r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  <a:sym typeface="Source Han Sans SC"/>
                </a:rPr>
                <a:t>线连接在一起</a:t>
              </a:r>
              <a:endPara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sym typeface="Source Han Sans SC"/>
              </a:endParaRP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2473FF85-7F52-07F1-6DD3-F5659B972F5D}"/>
                </a:ext>
              </a:extLst>
            </p:cNvPr>
            <p:cNvSpPr/>
            <p:nvPr/>
          </p:nvSpPr>
          <p:spPr>
            <a:xfrm>
              <a:off x="838622" y="1636275"/>
              <a:ext cx="5150775" cy="42498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3256">
                <a:lnSpc>
                  <a:spcPct val="120000"/>
                </a:lnSpc>
                <a:defRPr/>
              </a:pPr>
              <a:r>
                <a:rPr lang="zh-CN" altLang="en-US" sz="2000" dirty="0">
                  <a:solidFill>
                    <a:srgbClr val="FA0505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  <a:sym typeface="Source Han Sans SC"/>
                </a:rPr>
                <a:t>拓扑结构：</a:t>
              </a:r>
            </a:p>
          </p:txBody>
        </p:sp>
      </p:grpSp>
      <p:pic>
        <p:nvPicPr>
          <p:cNvPr id="29" name="图片 28" descr="图示, 示意图&#10;&#10;描述已自动生成">
            <a:extLst>
              <a:ext uri="{FF2B5EF4-FFF2-40B4-BE49-F238E27FC236}">
                <a16:creationId xmlns:a16="http://schemas.microsoft.com/office/drawing/2014/main" id="{CC019BF0-2029-35AC-A850-F450AF8E59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2373"/>
          <a:stretch/>
        </p:blipFill>
        <p:spPr>
          <a:xfrm>
            <a:off x="5945079" y="1943023"/>
            <a:ext cx="5898206" cy="3074888"/>
          </a:xfrm>
          <a:prstGeom prst="rect">
            <a:avLst/>
          </a:prstGeom>
        </p:spPr>
      </p:pic>
      <p:sp>
        <p:nvSpPr>
          <p:cNvPr id="30" name="文本框 29">
            <a:extLst>
              <a:ext uri="{FF2B5EF4-FFF2-40B4-BE49-F238E27FC236}">
                <a16:creationId xmlns:a16="http://schemas.microsoft.com/office/drawing/2014/main" id="{0B0B61FA-25CF-93D7-2591-4F4A3469A2CB}"/>
              </a:ext>
            </a:extLst>
          </p:cNvPr>
          <p:cNvSpPr txBox="1"/>
          <p:nvPr/>
        </p:nvSpPr>
        <p:spPr>
          <a:xfrm>
            <a:off x="8349802" y="5080969"/>
            <a:ext cx="10887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</a:rPr>
              <a:t>IIC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</a:rPr>
              <a:t>拓扑结构</a:t>
            </a:r>
            <a:endParaRPr 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56F557A5-ED69-173A-302D-65E5B345DD7B}"/>
              </a:ext>
            </a:extLst>
          </p:cNvPr>
          <p:cNvGrpSpPr/>
          <p:nvPr/>
        </p:nvGrpSpPr>
        <p:grpSpPr>
          <a:xfrm>
            <a:off x="696010" y="4411839"/>
            <a:ext cx="5659832" cy="735461"/>
            <a:chOff x="838622" y="1636275"/>
            <a:chExt cx="10513169" cy="735461"/>
          </a:xfrm>
        </p:grpSpPr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D6620CA8-5722-2E1E-86B0-8C46FAFD0819}"/>
                </a:ext>
              </a:extLst>
            </p:cNvPr>
            <p:cNvSpPr/>
            <p:nvPr/>
          </p:nvSpPr>
          <p:spPr>
            <a:xfrm>
              <a:off x="838622" y="2046582"/>
              <a:ext cx="10513169" cy="3251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3256">
                <a:lnSpc>
                  <a:spcPct val="120000"/>
                </a:lnSpc>
                <a:defRPr/>
              </a:pP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  <a:sym typeface="Source Han Sans SC"/>
                </a:rPr>
                <a:t>IIC</a:t>
              </a:r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  <a:sym typeface="Source Han Sans SC"/>
                </a:rPr>
                <a:t>器件引脚均为开漏输出，无法输出高电平，需要外接上拉电阻</a:t>
              </a:r>
              <a:endPara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sym typeface="Source Han Sans SC"/>
              </a:endParaRPr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EEC8E2E7-233C-0DAE-9ED8-F389272401AA}"/>
                </a:ext>
              </a:extLst>
            </p:cNvPr>
            <p:cNvSpPr/>
            <p:nvPr/>
          </p:nvSpPr>
          <p:spPr>
            <a:xfrm>
              <a:off x="838622" y="1636275"/>
              <a:ext cx="5150775" cy="42498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3256">
                <a:lnSpc>
                  <a:spcPct val="120000"/>
                </a:lnSpc>
                <a:defRPr/>
              </a:pPr>
              <a:r>
                <a:rPr lang="zh-CN" altLang="en-US" sz="2000" dirty="0">
                  <a:solidFill>
                    <a:srgbClr val="FA0505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  <a:sym typeface="Source Han Sans SC"/>
                </a:rPr>
                <a:t>硬件接口：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54911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1">
            <a:extLst>
              <a:ext uri="{FF2B5EF4-FFF2-40B4-BE49-F238E27FC236}">
                <a16:creationId xmlns:a16="http://schemas.microsoft.com/office/drawing/2014/main" id="{2A4EF9C5-E4E0-4BFE-80D8-399C86242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056" y="500836"/>
            <a:ext cx="11062648" cy="447842"/>
          </a:xfrm>
        </p:spPr>
        <p:txBody>
          <a:bodyPr>
            <a:noAutofit/>
          </a:bodyPr>
          <a:lstStyle/>
          <a:p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IIC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时序图</a:t>
            </a:r>
            <a:endParaRPr lang="en-GB" sz="28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pic>
        <p:nvPicPr>
          <p:cNvPr id="9" name="图片 8" descr="图示&#10;&#10;描述已自动生成">
            <a:extLst>
              <a:ext uri="{FF2B5EF4-FFF2-40B4-BE49-F238E27FC236}">
                <a16:creationId xmlns:a16="http://schemas.microsoft.com/office/drawing/2014/main" id="{F2421723-3524-BC8B-0FD5-D1D9533465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462"/>
          <a:stretch/>
        </p:blipFill>
        <p:spPr>
          <a:xfrm>
            <a:off x="5626871" y="1178578"/>
            <a:ext cx="6515100" cy="1771651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BD840EBD-C664-B396-2BA8-E61818ECA68F}"/>
              </a:ext>
            </a:extLst>
          </p:cNvPr>
          <p:cNvSpPr txBox="1"/>
          <p:nvPr/>
        </p:nvSpPr>
        <p:spPr>
          <a:xfrm>
            <a:off x="647803" y="1016718"/>
            <a:ext cx="44479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rgbClr val="FA0505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空闲电平：</a:t>
            </a:r>
            <a:r>
              <a:rPr lang="en-US" altLang="zh-CN" sz="16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SCL</a:t>
            </a:r>
            <a:r>
              <a:rPr lang="zh-CN" altLang="en-US" sz="16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和</a:t>
            </a:r>
            <a:r>
              <a:rPr lang="en-US" altLang="zh-CN" sz="16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SDA</a:t>
            </a:r>
            <a:r>
              <a:rPr lang="zh-CN" altLang="en-US" sz="16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均为高电平</a:t>
            </a:r>
            <a:endParaRPr lang="en-US" altLang="zh-CN" sz="1600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A9A664B0-5017-2B59-F760-FC452B0498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73" y="2755744"/>
            <a:ext cx="5514975" cy="1771650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AB1B4F67-025B-0146-FEDC-B5AD66E2DAB9}"/>
              </a:ext>
            </a:extLst>
          </p:cNvPr>
          <p:cNvSpPr txBox="1"/>
          <p:nvPr/>
        </p:nvSpPr>
        <p:spPr>
          <a:xfrm>
            <a:off x="647802" y="1403042"/>
            <a:ext cx="44479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rgbClr val="FA0505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起始信号时序：</a:t>
            </a:r>
            <a:endParaRPr lang="en-US" altLang="zh-CN" sz="1600" b="1" dirty="0">
              <a:solidFill>
                <a:srgbClr val="FA0505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r>
              <a:rPr lang="en-US" altLang="zh-CN" sz="16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SCL</a:t>
            </a:r>
            <a:r>
              <a:rPr lang="zh-CN" altLang="en-US" sz="16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为高电平（空闲）时，</a:t>
            </a:r>
            <a:r>
              <a:rPr lang="en-US" altLang="zh-CN" sz="16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SDA</a:t>
            </a:r>
            <a:r>
              <a:rPr lang="zh-CN" altLang="en-US" sz="16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由高到低的跳变</a:t>
            </a:r>
            <a:endParaRPr lang="en-US" altLang="zh-CN" sz="1600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103C496-F4A7-603F-896C-F2E0071B19E5}"/>
              </a:ext>
            </a:extLst>
          </p:cNvPr>
          <p:cNvSpPr txBox="1"/>
          <p:nvPr/>
        </p:nvSpPr>
        <p:spPr>
          <a:xfrm>
            <a:off x="647802" y="2035587"/>
            <a:ext cx="45515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rgbClr val="FA0505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结束信号时序：</a:t>
            </a:r>
            <a:endParaRPr lang="en-US" altLang="zh-CN" sz="1600" b="1" dirty="0">
              <a:solidFill>
                <a:srgbClr val="FA0505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r>
              <a:rPr lang="en-US" altLang="zh-CN" sz="16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SCL</a:t>
            </a:r>
            <a:r>
              <a:rPr lang="zh-CN" altLang="en-US" sz="16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为高电平（空闲）时，</a:t>
            </a:r>
            <a:r>
              <a:rPr lang="en-US" altLang="zh-CN" sz="16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SDA</a:t>
            </a:r>
            <a:r>
              <a:rPr lang="zh-CN" altLang="en-US" sz="16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由低到高的跳变</a:t>
            </a:r>
            <a:endParaRPr lang="en-US" altLang="zh-CN" sz="1600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FEBBB46-1A1C-7492-4CE6-E5A0BD3DEF5B}"/>
              </a:ext>
            </a:extLst>
          </p:cNvPr>
          <p:cNvSpPr txBox="1"/>
          <p:nvPr/>
        </p:nvSpPr>
        <p:spPr>
          <a:xfrm>
            <a:off x="647802" y="4802878"/>
            <a:ext cx="406624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rgbClr val="FA0505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数据传输时序：</a:t>
            </a:r>
            <a:endParaRPr lang="en-US" altLang="zh-CN" sz="1600" b="1" dirty="0">
              <a:solidFill>
                <a:srgbClr val="FA0505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SCL</a:t>
            </a:r>
            <a:r>
              <a:rPr lang="zh-CN" altLang="en-US" sz="16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低电平时，允许数据位变化。</a:t>
            </a:r>
            <a:endParaRPr lang="en-US" altLang="zh-CN" sz="1600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每</a:t>
            </a:r>
            <a:r>
              <a:rPr lang="en-US" altLang="zh-CN" sz="16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8Bits</a:t>
            </a:r>
            <a:r>
              <a:rPr lang="zh-CN" altLang="en-US" sz="16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数据传输完成后，从机将拉低</a:t>
            </a:r>
            <a:r>
              <a:rPr lang="en-US" altLang="zh-CN" sz="16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SDA</a:t>
            </a:r>
            <a:r>
              <a:rPr lang="zh-CN" altLang="en-US" sz="16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线，回传主机一位</a:t>
            </a:r>
            <a:r>
              <a:rPr lang="en-US" altLang="zh-CN" sz="16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ACK</a:t>
            </a:r>
            <a:r>
              <a:rPr lang="zh-CN" altLang="en-US" sz="16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信号；或拉高</a:t>
            </a:r>
            <a:r>
              <a:rPr lang="en-US" altLang="zh-CN" sz="16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SDA</a:t>
            </a:r>
            <a:r>
              <a:rPr lang="zh-CN" altLang="en-US" sz="16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线，回传主机一位</a:t>
            </a:r>
            <a:r>
              <a:rPr lang="en-US" altLang="zh-CN" sz="16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NAK</a:t>
            </a:r>
            <a:r>
              <a:rPr lang="zh-CN" altLang="en-US" sz="16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信号。</a:t>
            </a:r>
            <a:endParaRPr lang="en-US" altLang="zh-CN" sz="1600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2BFF4EB9-9D63-5803-309E-C29596DDCA0E}"/>
              </a:ext>
            </a:extLst>
          </p:cNvPr>
          <p:cNvSpPr/>
          <p:nvPr/>
        </p:nvSpPr>
        <p:spPr>
          <a:xfrm>
            <a:off x="7625920" y="1290322"/>
            <a:ext cx="142043" cy="1342748"/>
          </a:xfrm>
          <a:prstGeom prst="rect">
            <a:avLst/>
          </a:prstGeom>
          <a:noFill/>
          <a:ln w="25400">
            <a:solidFill>
              <a:srgbClr val="D2817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E605EF0B-839A-D0FB-9469-11FD36A53BDC}"/>
              </a:ext>
            </a:extLst>
          </p:cNvPr>
          <p:cNvSpPr txBox="1"/>
          <p:nvPr/>
        </p:nvSpPr>
        <p:spPr>
          <a:xfrm>
            <a:off x="5745530" y="3348654"/>
            <a:ext cx="568891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rgbClr val="FA0505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带设备寻址和读写命令的时序：</a:t>
            </a:r>
            <a:endParaRPr lang="en-US" altLang="zh-CN" sz="1600" b="1" dirty="0">
              <a:solidFill>
                <a:srgbClr val="FA0505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r>
              <a:rPr lang="zh-CN" altLang="en-US" sz="16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起始信号</a:t>
            </a:r>
            <a:r>
              <a:rPr lang="en-US" altLang="zh-CN" sz="16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+ 7Bits</a:t>
            </a:r>
            <a:r>
              <a:rPr lang="zh-CN" altLang="en-US" sz="16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设备地址位 </a:t>
            </a:r>
            <a:r>
              <a:rPr lang="en-US" altLang="zh-CN" sz="16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+ 1Bit</a:t>
            </a:r>
            <a:r>
              <a:rPr lang="zh-CN" altLang="en-US" sz="16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读写命令位</a:t>
            </a:r>
            <a:r>
              <a:rPr lang="en-US" altLang="zh-CN" sz="16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(0:W/1:R)</a:t>
            </a:r>
            <a:r>
              <a:rPr lang="zh-CN" altLang="en-US" sz="16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+ 1Bit(</a:t>
            </a:r>
            <a:r>
              <a:rPr lang="zh-CN" altLang="en-US" sz="16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非</a:t>
            </a:r>
            <a:r>
              <a:rPr lang="en-US" altLang="zh-CN" sz="16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)</a:t>
            </a:r>
            <a:r>
              <a:rPr lang="zh-CN" altLang="en-US" sz="16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应答位 </a:t>
            </a:r>
            <a:r>
              <a:rPr lang="en-US" altLang="zh-CN" sz="16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+ 8Bits</a:t>
            </a:r>
            <a:r>
              <a:rPr lang="zh-CN" altLang="en-US" sz="16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数据位 </a:t>
            </a:r>
            <a:r>
              <a:rPr lang="en-US" altLang="zh-CN" sz="16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+ 1Bit(</a:t>
            </a:r>
            <a:r>
              <a:rPr lang="zh-CN" altLang="en-US" sz="16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非</a:t>
            </a:r>
            <a:r>
              <a:rPr lang="en-US" altLang="zh-CN" sz="16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)</a:t>
            </a:r>
            <a:r>
              <a:rPr lang="zh-CN" altLang="en-US" sz="16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应答位 </a:t>
            </a:r>
            <a:r>
              <a:rPr lang="en-US" altLang="zh-CN" sz="16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+ … + </a:t>
            </a:r>
            <a:r>
              <a:rPr lang="zh-CN" altLang="en-US" sz="16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停止信号</a:t>
            </a:r>
            <a:endParaRPr lang="en-US" altLang="zh-CN" sz="1600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pic>
        <p:nvPicPr>
          <p:cNvPr id="17" name="图片 16" descr="图片包含 多边形&#10;&#10;描述已自动生成">
            <a:extLst>
              <a:ext uri="{FF2B5EF4-FFF2-40B4-BE49-F238E27FC236}">
                <a16:creationId xmlns:a16="http://schemas.microsoft.com/office/drawing/2014/main" id="{8A29D032-8264-FA1E-302B-E7093C4D57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5446" y="4302048"/>
            <a:ext cx="6457950" cy="1914525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5DDFDB97-7AB9-B609-0A6D-D90E4981C38C}"/>
              </a:ext>
            </a:extLst>
          </p:cNvPr>
          <p:cNvSpPr/>
          <p:nvPr/>
        </p:nvSpPr>
        <p:spPr>
          <a:xfrm>
            <a:off x="9990477" y="1290322"/>
            <a:ext cx="334253" cy="1342748"/>
          </a:xfrm>
          <a:prstGeom prst="rect">
            <a:avLst/>
          </a:prstGeom>
          <a:noFill/>
          <a:ln w="25400">
            <a:solidFill>
              <a:srgbClr val="D2817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9670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3" grpId="0"/>
      <p:bldP spid="14" grpId="0"/>
      <p:bldP spid="15" grpId="0" animBg="1"/>
      <p:bldP spid="16" grpId="0"/>
      <p:bldP spid="1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>
            <p:custDataLst>
              <p:tags r:id="rId2"/>
            </p:custDataLst>
          </p:nvPr>
        </p:nvSpPr>
        <p:spPr>
          <a:xfrm>
            <a:off x="2078355" y="2494915"/>
            <a:ext cx="1472565" cy="13677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b" anchorCtr="0">
            <a:norm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altLang="zh-CN" sz="8800" b="1" spc="200" dirty="0">
                <a:solidFill>
                  <a:srgbClr val="404040"/>
                </a:solidFill>
                <a:uFillTx/>
                <a:latin typeface="Arial" panose="020B0604020202020204" pitchFamily="34" charset="0"/>
                <a:ea typeface="微软雅黑" charset="-122"/>
                <a:cs typeface="Arial" panose="020B0604020202020204" pitchFamily="34" charset="0"/>
                <a:sym typeface="+mn-lt"/>
              </a:rPr>
              <a:t>02</a:t>
            </a:r>
          </a:p>
        </p:txBody>
      </p:sp>
      <p:sp>
        <p:nvSpPr>
          <p:cNvPr id="8" name="文本占位符 8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2078990" y="3862705"/>
            <a:ext cx="1471930" cy="44704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750"/>
              </a:spcAft>
              <a:buFont typeface="Arial" panose="020B0604020202090204" pitchFamily="34" charset="0"/>
              <a:buNone/>
              <a:defRPr sz="1600" b="1" u="none" strike="noStrike" kern="1200" cap="none" spc="110" normalizeH="0" baseline="0">
                <a:solidFill>
                  <a:schemeClr val="bg1"/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75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sz="16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750"/>
              </a:spcAft>
              <a:buFont typeface="Arial" panose="020B0604020202090204" pitchFamily="34" charset="0"/>
              <a:buChar char="•"/>
              <a:defRPr sz="16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750"/>
              </a:spcAft>
              <a:buFont typeface="Arial" panose="020B0604020202090204" pitchFamily="34" charset="0"/>
              <a:buChar char="•"/>
              <a:defRPr sz="16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750"/>
              </a:spcAft>
              <a:buFont typeface="Arial" panose="020B0604020202090204" pitchFamily="34" charset="0"/>
              <a:buChar char="•"/>
              <a:defRPr sz="16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pc="200" dirty="0">
                <a:solidFill>
                  <a:srgbClr val="404040"/>
                </a:solidFill>
                <a:uFillTx/>
              </a:rPr>
              <a:t>Part </a:t>
            </a:r>
            <a:r>
              <a:rPr lang="en-US" altLang="zh-CN" spc="200" dirty="0">
                <a:solidFill>
                  <a:srgbClr val="404040"/>
                </a:solidFill>
              </a:rPr>
              <a:t>Two</a:t>
            </a:r>
            <a:endParaRPr lang="en-US" altLang="zh-CN" spc="200" dirty="0">
              <a:solidFill>
                <a:srgbClr val="404040"/>
              </a:solidFill>
              <a:uFillTx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solidFill>
                  <a:srgbClr val="40404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AHT10</a:t>
            </a:r>
            <a:r>
              <a:rPr lang="zh-CN" altLang="en-US" dirty="0">
                <a:solidFill>
                  <a:srgbClr val="40404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温湿度传感器</a:t>
            </a:r>
            <a:endParaRPr lang="en-US" altLang="zh-CN" dirty="0">
              <a:solidFill>
                <a:srgbClr val="40404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3"/>
            <p:custDataLst>
              <p:tags r:id="rId5"/>
            </p:custDataLst>
          </p:nvPr>
        </p:nvSpPr>
        <p:spPr>
          <a:xfrm>
            <a:off x="3768026" y="3790317"/>
            <a:ext cx="5861050" cy="519428"/>
          </a:xfrm>
        </p:spPr>
        <p:txBody>
          <a:bodyPr/>
          <a:lstStyle/>
          <a:p>
            <a:r>
              <a:rPr lang="zh-CN" altLang="en-US" sz="2000" dirty="0">
                <a:solidFill>
                  <a:srgbClr val="40404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读写原理、</a:t>
            </a:r>
            <a:r>
              <a:rPr lang="en-US" altLang="zh-CN" sz="2000" dirty="0">
                <a:solidFill>
                  <a:srgbClr val="40404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IIC</a:t>
            </a:r>
            <a:r>
              <a:rPr lang="zh-CN" altLang="en-US" sz="2000" dirty="0">
                <a:solidFill>
                  <a:srgbClr val="40404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驱动</a:t>
            </a:r>
            <a:endParaRPr lang="en-US" altLang="zh-CN" sz="2000" dirty="0">
              <a:solidFill>
                <a:srgbClr val="40404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690570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1">
            <a:extLst>
              <a:ext uri="{FF2B5EF4-FFF2-40B4-BE49-F238E27FC236}">
                <a16:creationId xmlns:a16="http://schemas.microsoft.com/office/drawing/2014/main" id="{2A4EF9C5-E4E0-4BFE-80D8-399C86242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056" y="500836"/>
            <a:ext cx="11062648" cy="447842"/>
          </a:xfrm>
        </p:spPr>
        <p:txBody>
          <a:bodyPr>
            <a:noAutofit/>
          </a:bodyPr>
          <a:lstStyle/>
          <a:p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AHT10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温湿度传感器读写原理</a:t>
            </a:r>
            <a:endParaRPr lang="en-GB" sz="28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940AE269-46B3-31DF-20F2-18B7EC8148AA}"/>
              </a:ext>
            </a:extLst>
          </p:cNvPr>
          <p:cNvSpPr txBox="1"/>
          <p:nvPr/>
        </p:nvSpPr>
        <p:spPr>
          <a:xfrm>
            <a:off x="647803" y="1016718"/>
            <a:ext cx="44479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rgbClr val="FA0505"/>
                </a:solidFill>
              </a:rPr>
              <a:t>设备地址：</a:t>
            </a:r>
            <a:r>
              <a:rPr lang="en-US" altLang="zh-CN" sz="1600" dirty="0"/>
              <a:t>0x38</a:t>
            </a:r>
            <a:r>
              <a:rPr lang="zh-CN" altLang="en-US" sz="1600" dirty="0"/>
              <a:t>（低</a:t>
            </a:r>
            <a:r>
              <a:rPr lang="en-US" altLang="zh-CN" sz="1600" dirty="0"/>
              <a:t>7</a:t>
            </a:r>
            <a:r>
              <a:rPr lang="zh-CN" altLang="en-US" sz="1600" dirty="0"/>
              <a:t>位有效）</a:t>
            </a:r>
            <a:endParaRPr lang="en-US" altLang="zh-CN" sz="1600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DDE909F7-6806-EF8B-A384-07FE64F810AA}"/>
              </a:ext>
            </a:extLst>
          </p:cNvPr>
          <p:cNvSpPr txBox="1"/>
          <p:nvPr/>
        </p:nvSpPr>
        <p:spPr>
          <a:xfrm>
            <a:off x="647803" y="1979049"/>
            <a:ext cx="444797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rgbClr val="FA0505"/>
                </a:solidFill>
              </a:rPr>
              <a:t>读写方向：</a:t>
            </a:r>
            <a:r>
              <a:rPr lang="zh-CN" altLang="en-US" sz="1600" dirty="0"/>
              <a:t>写</a:t>
            </a:r>
            <a:r>
              <a:rPr lang="en-US" altLang="zh-CN" sz="1600" dirty="0"/>
              <a:t>: 0</a:t>
            </a:r>
            <a:r>
              <a:rPr lang="zh-CN" altLang="en-US" sz="1600" dirty="0"/>
              <a:t>，读</a:t>
            </a:r>
            <a:r>
              <a:rPr lang="en-US" altLang="zh-CN" sz="1600" dirty="0"/>
              <a:t>: 1</a:t>
            </a:r>
          </a:p>
          <a:p>
            <a:r>
              <a:rPr lang="zh-CN" altLang="en-US" sz="1600" dirty="0"/>
              <a:t>将设备地址左移</a:t>
            </a:r>
            <a:r>
              <a:rPr lang="en-US" altLang="zh-CN" sz="1600" dirty="0"/>
              <a:t>7</a:t>
            </a:r>
            <a:r>
              <a:rPr lang="zh-CN" altLang="en-US" sz="1600" dirty="0"/>
              <a:t>位，并且追加</a:t>
            </a:r>
            <a:r>
              <a:rPr lang="en-US" altLang="zh-CN" sz="1600" dirty="0"/>
              <a:t>1</a:t>
            </a:r>
            <a:r>
              <a:rPr lang="zh-CN" altLang="en-US" sz="1600" dirty="0"/>
              <a:t>位读写方向位，则演化为读地址和写地址：</a:t>
            </a:r>
            <a:endParaRPr lang="en-US" altLang="zh-CN" sz="1600" dirty="0"/>
          </a:p>
          <a:p>
            <a:r>
              <a:rPr lang="zh-CN" altLang="en-US" sz="1600" dirty="0"/>
              <a:t>读地址：</a:t>
            </a:r>
            <a:r>
              <a:rPr lang="en-US" altLang="zh-CN" sz="1600" dirty="0"/>
              <a:t>0x71 ( = 0x38 &lt;&lt; 1 | 0x1 )</a:t>
            </a:r>
          </a:p>
          <a:p>
            <a:r>
              <a:rPr lang="zh-CN" altLang="en-US" sz="1600" dirty="0"/>
              <a:t>写地址：</a:t>
            </a:r>
            <a:r>
              <a:rPr lang="en-US" altLang="zh-CN" sz="1600" dirty="0"/>
              <a:t>0x70 ( = 0x38 &lt;&lt; 1 | 0x0 )</a:t>
            </a:r>
          </a:p>
        </p:txBody>
      </p:sp>
      <p:graphicFrame>
        <p:nvGraphicFramePr>
          <p:cNvPr id="16" name="表格 2">
            <a:extLst>
              <a:ext uri="{FF2B5EF4-FFF2-40B4-BE49-F238E27FC236}">
                <a16:creationId xmlns:a16="http://schemas.microsoft.com/office/drawing/2014/main" id="{91D5E97B-9C54-B177-1BC3-6713D6CCCE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069105"/>
              </p:ext>
            </p:extLst>
          </p:nvPr>
        </p:nvGraphicFramePr>
        <p:xfrm>
          <a:off x="647803" y="4357922"/>
          <a:ext cx="3115883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3768">
                  <a:extLst>
                    <a:ext uri="{9D8B030D-6E8A-4147-A177-3AD203B41FA5}">
                      <a16:colId xmlns:a16="http://schemas.microsoft.com/office/drawing/2014/main" val="67540058"/>
                    </a:ext>
                  </a:extLst>
                </a:gridCol>
                <a:gridCol w="892747">
                  <a:extLst>
                    <a:ext uri="{9D8B030D-6E8A-4147-A177-3AD203B41FA5}">
                      <a16:colId xmlns:a16="http://schemas.microsoft.com/office/drawing/2014/main" val="3421642030"/>
                    </a:ext>
                  </a:extLst>
                </a:gridCol>
                <a:gridCol w="1289368">
                  <a:extLst>
                    <a:ext uri="{9D8B030D-6E8A-4147-A177-3AD203B41FA5}">
                      <a16:colId xmlns:a16="http://schemas.microsoft.com/office/drawing/2014/main" val="42482268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命令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代码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完整命令代码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76358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软复位</a:t>
                      </a:r>
                      <a:endParaRPr lang="en-US" altLang="zh-CN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BAH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70</a:t>
                      </a:r>
                      <a:r>
                        <a:rPr lang="en-US" altLang="zh-CN" sz="1400" dirty="0"/>
                        <a:t>BAH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56660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初始化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E1H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70</a:t>
                      </a:r>
                      <a:r>
                        <a:rPr lang="en-US" altLang="zh-CN" sz="1400" dirty="0"/>
                        <a:t>E1H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86821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触发测量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AC3300H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70</a:t>
                      </a:r>
                      <a:r>
                        <a:rPr lang="en-US" altLang="zh-CN" sz="1400" dirty="0"/>
                        <a:t>AC3300H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4807777"/>
                  </a:ext>
                </a:extLst>
              </a:tr>
            </a:tbl>
          </a:graphicData>
        </a:graphic>
      </p:graphicFrame>
      <p:sp>
        <p:nvSpPr>
          <p:cNvPr id="17" name="文本框 16">
            <a:extLst>
              <a:ext uri="{FF2B5EF4-FFF2-40B4-BE49-F238E27FC236}">
                <a16:creationId xmlns:a16="http://schemas.microsoft.com/office/drawing/2014/main" id="{1F815F90-4ACB-E160-EEC2-21895B0C6844}"/>
              </a:ext>
            </a:extLst>
          </p:cNvPr>
          <p:cNvSpPr txBox="1"/>
          <p:nvPr/>
        </p:nvSpPr>
        <p:spPr>
          <a:xfrm>
            <a:off x="647803" y="3941387"/>
            <a:ext cx="44479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rgbClr val="FA0505"/>
                </a:solidFill>
              </a:rPr>
              <a:t>命令表：</a:t>
            </a:r>
            <a:endParaRPr lang="en-US" altLang="zh-CN" sz="1600" b="1" dirty="0">
              <a:solidFill>
                <a:srgbClr val="FA0505"/>
              </a:solidFill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38E1A583-EAC7-68B1-862B-6AF46D7804F0}"/>
              </a:ext>
            </a:extLst>
          </p:cNvPr>
          <p:cNvSpPr txBox="1"/>
          <p:nvPr/>
        </p:nvSpPr>
        <p:spPr>
          <a:xfrm>
            <a:off x="5018453" y="1016718"/>
            <a:ext cx="21813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rgbClr val="FA0505"/>
                </a:solidFill>
              </a:rPr>
              <a:t>读取温湿度数据：</a:t>
            </a:r>
            <a:endParaRPr lang="en-US" altLang="zh-CN" sz="1600" b="1" dirty="0">
              <a:solidFill>
                <a:srgbClr val="FA0505"/>
              </a:solidFill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ACA6DBD1-1BA6-9800-DDDC-F94FF67045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7590" y="2588065"/>
            <a:ext cx="3488417" cy="2161117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19B7DDCE-7D3B-2AB4-C29B-652A92CFDAAE}"/>
              </a:ext>
            </a:extLst>
          </p:cNvPr>
          <p:cNvSpPr txBox="1"/>
          <p:nvPr/>
        </p:nvSpPr>
        <p:spPr>
          <a:xfrm>
            <a:off x="8494283" y="2131090"/>
            <a:ext cx="2181337" cy="4240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1" dirty="0">
                <a:solidFill>
                  <a:srgbClr val="FA0505"/>
                </a:solidFill>
              </a:rPr>
              <a:t>状态位说明：</a:t>
            </a:r>
            <a:endParaRPr lang="en-US" altLang="zh-CN" sz="1600" b="1" dirty="0">
              <a:solidFill>
                <a:srgbClr val="FA0505"/>
              </a:solidFill>
            </a:endParaRP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3761D491-C552-466B-7D4B-CA1CD849D2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8792" y="1469479"/>
            <a:ext cx="3409524" cy="3200000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819F7556-2B3F-6BB1-5932-45A5DDF55446}"/>
              </a:ext>
            </a:extLst>
          </p:cNvPr>
          <p:cNvSpPr txBox="1"/>
          <p:nvPr/>
        </p:nvSpPr>
        <p:spPr>
          <a:xfrm>
            <a:off x="5018792" y="4820878"/>
            <a:ext cx="3115883" cy="11621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1" dirty="0">
                <a:solidFill>
                  <a:srgbClr val="FA0505"/>
                </a:solidFill>
              </a:rPr>
              <a:t>相对湿度转换：</a:t>
            </a:r>
            <a:endParaRPr lang="en-US" altLang="zh-CN" sz="1600" b="1" dirty="0">
              <a:solidFill>
                <a:srgbClr val="FA0505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/>
              <a:t>S</a:t>
            </a:r>
            <a:r>
              <a:rPr lang="en-US" altLang="zh-CN" sz="1600" baseline="-25000" dirty="0"/>
              <a:t>RH</a:t>
            </a:r>
            <a:r>
              <a:rPr lang="en-US" altLang="zh-CN" sz="1600" dirty="0"/>
              <a:t> = D1 &lt;&lt; 12 | D2 &lt;&lt; 4 | D3 &gt;&gt; 4</a:t>
            </a:r>
          </a:p>
          <a:p>
            <a:pPr>
              <a:lnSpc>
                <a:spcPct val="150000"/>
              </a:lnSpc>
            </a:pPr>
            <a:r>
              <a:rPr lang="en-US" altLang="zh-CN" sz="1600" dirty="0"/>
              <a:t>RH[%] = (S</a:t>
            </a:r>
            <a:r>
              <a:rPr lang="en-US" altLang="zh-CN" sz="1600" baseline="-25000" dirty="0"/>
              <a:t>RH</a:t>
            </a:r>
            <a:r>
              <a:rPr lang="en-US" altLang="zh-CN" sz="1600" dirty="0"/>
              <a:t>/2</a:t>
            </a:r>
            <a:r>
              <a:rPr lang="en-US" altLang="zh-CN" sz="1600" baseline="30000" dirty="0"/>
              <a:t>20</a:t>
            </a:r>
            <a:r>
              <a:rPr lang="en-US" altLang="zh-CN" sz="1600" dirty="0"/>
              <a:t>)*100%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6A6718B0-7E01-5A8C-07F8-A68D4209083B}"/>
              </a:ext>
            </a:extLst>
          </p:cNvPr>
          <p:cNvSpPr txBox="1"/>
          <p:nvPr/>
        </p:nvSpPr>
        <p:spPr>
          <a:xfrm>
            <a:off x="8557590" y="4820878"/>
            <a:ext cx="3409525" cy="11621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1" dirty="0">
                <a:solidFill>
                  <a:srgbClr val="FA0505"/>
                </a:solidFill>
              </a:rPr>
              <a:t>温度转换：</a:t>
            </a:r>
            <a:endParaRPr lang="en-US" altLang="zh-CN" sz="1600" b="1" dirty="0">
              <a:solidFill>
                <a:srgbClr val="FA0505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/>
              <a:t>S</a:t>
            </a:r>
            <a:r>
              <a:rPr lang="en-US" altLang="zh-CN" sz="1600" baseline="-25000" dirty="0"/>
              <a:t>T</a:t>
            </a:r>
            <a:r>
              <a:rPr lang="en-US" altLang="zh-CN" sz="1600" dirty="0"/>
              <a:t> = (D3 &amp; 0x0F) &lt;&lt; 16 | D4 &lt;&lt; 8 | D5</a:t>
            </a:r>
          </a:p>
          <a:p>
            <a:pPr>
              <a:lnSpc>
                <a:spcPct val="150000"/>
              </a:lnSpc>
            </a:pPr>
            <a:r>
              <a:rPr lang="en-US" altLang="zh-CN" sz="1600" dirty="0"/>
              <a:t>T(</a:t>
            </a:r>
            <a:r>
              <a:rPr lang="zh-CN" altLang="en-US" sz="1600" dirty="0"/>
              <a:t>℃</a:t>
            </a:r>
            <a:r>
              <a:rPr lang="en-US" altLang="zh-CN" sz="1600" dirty="0"/>
              <a:t>)= (S</a:t>
            </a:r>
            <a:r>
              <a:rPr lang="en-US" altLang="zh-CN" sz="1600" baseline="-25000" dirty="0"/>
              <a:t>T</a:t>
            </a:r>
            <a:r>
              <a:rPr lang="en-US" altLang="zh-CN" sz="1600" dirty="0"/>
              <a:t>/2</a:t>
            </a:r>
            <a:r>
              <a:rPr lang="en-US" altLang="zh-CN" sz="1600" baseline="30000" dirty="0"/>
              <a:t>20</a:t>
            </a:r>
            <a:r>
              <a:rPr lang="en-US" altLang="zh-CN" sz="1600" dirty="0"/>
              <a:t>)*200-50</a:t>
            </a:r>
          </a:p>
        </p:txBody>
      </p:sp>
      <p:pic>
        <p:nvPicPr>
          <p:cNvPr id="24" name="图片 23" descr="文本&#10;&#10;描述已自动生成">
            <a:extLst>
              <a:ext uri="{FF2B5EF4-FFF2-40B4-BE49-F238E27FC236}">
                <a16:creationId xmlns:a16="http://schemas.microsoft.com/office/drawing/2014/main" id="{C29B1C97-E519-0042-7142-724BAE43450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092" t="17318" r="21263" b="30775"/>
          <a:stretch/>
        </p:blipFill>
        <p:spPr>
          <a:xfrm>
            <a:off x="10262352" y="1016718"/>
            <a:ext cx="1470537" cy="1324156"/>
          </a:xfrm>
          <a:prstGeom prst="rect">
            <a:avLst/>
          </a:prstGeom>
        </p:spPr>
      </p:pic>
      <p:sp>
        <p:nvSpPr>
          <p:cNvPr id="25" name="矩形 24">
            <a:extLst>
              <a:ext uri="{FF2B5EF4-FFF2-40B4-BE49-F238E27FC236}">
                <a16:creationId xmlns:a16="http://schemas.microsoft.com/office/drawing/2014/main" id="{FA3F59A8-0AFE-376B-A892-0C664A6A6C86}"/>
              </a:ext>
            </a:extLst>
          </p:cNvPr>
          <p:cNvSpPr/>
          <p:nvPr/>
        </p:nvSpPr>
        <p:spPr>
          <a:xfrm>
            <a:off x="5018453" y="1506671"/>
            <a:ext cx="3409863" cy="316280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5680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7" grpId="0"/>
      <p:bldP spid="18" grpId="0"/>
      <p:bldP spid="20" grpId="0"/>
      <p:bldP spid="22" grpId="0"/>
      <p:bldP spid="23" grpId="0"/>
      <p:bldP spid="2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1">
            <a:extLst>
              <a:ext uri="{FF2B5EF4-FFF2-40B4-BE49-F238E27FC236}">
                <a16:creationId xmlns:a16="http://schemas.microsoft.com/office/drawing/2014/main" id="{2A4EF9C5-E4E0-4BFE-80D8-399C86242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056" y="500836"/>
            <a:ext cx="11062648" cy="447842"/>
          </a:xfrm>
        </p:spPr>
        <p:txBody>
          <a:bodyPr>
            <a:noAutofit/>
          </a:bodyPr>
          <a:lstStyle/>
          <a:p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AHT10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温湿度传感器</a:t>
            </a:r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IIC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驱动</a:t>
            </a:r>
            <a:endParaRPr lang="en-GB" sz="28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733E7B62-3D6D-C744-2032-6B809EC2BD5C}"/>
              </a:ext>
            </a:extLst>
          </p:cNvPr>
          <p:cNvSpPr txBox="1"/>
          <p:nvPr/>
        </p:nvSpPr>
        <p:spPr>
          <a:xfrm>
            <a:off x="529369" y="916704"/>
            <a:ext cx="7285366" cy="5940088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utime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sleep_ms</a:t>
            </a:r>
            <a:endParaRPr lang="en-US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machine </a:t>
            </a:r>
            <a:r>
              <a:rPr lang="en-US" sz="1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I2C</a:t>
            </a:r>
          </a:p>
          <a:p>
            <a:b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AHT10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object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sz="1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i2c_port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i2c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I2C(</a:t>
            </a:r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i2c_port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I2C.STANDARD_MODE)</a:t>
            </a: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DEV_ADDR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0x</a:t>
            </a:r>
            <a:r>
              <a:rPr lang="en-US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38</a:t>
            </a:r>
            <a:endParaRPr lang="en-US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RESET_CMD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0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</a:t>
            </a:r>
            <a:r>
              <a:rPr lang="en-US" sz="10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xBA</a:t>
            </a:r>
            <a:r>
              <a:rPr lang="en-US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endParaRPr lang="en-US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INIT_CMD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0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\xE1</a:t>
            </a:r>
            <a:r>
              <a:rPr lang="en-US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endParaRPr lang="en-US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MEASURE_CMD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0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</a:t>
            </a:r>
            <a:r>
              <a:rPr lang="en-US" sz="10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xAC</a:t>
            </a:r>
            <a:r>
              <a:rPr lang="en-US" sz="10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\x33\x00</a:t>
            </a:r>
            <a:r>
              <a:rPr lang="en-US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endParaRPr lang="en-US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reset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i2c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.write(</a:t>
            </a:r>
            <a:r>
              <a:rPr lang="en-US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DEV_ADDR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0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\x00</a:t>
            </a:r>
            <a:r>
              <a:rPr lang="en-US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RESET_CMD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RESET_CMD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sleep_ms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Reset time will not exceed 20 milliseconds.</a:t>
            </a:r>
            <a:endParaRPr lang="en-US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i2c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.write(</a:t>
            </a:r>
            <a:r>
              <a:rPr lang="en-US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DEV_ADDR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0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\x00</a:t>
            </a:r>
            <a:r>
              <a:rPr lang="en-US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INIT_CMD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INIT_CMD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b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read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Send measurement </a:t>
            </a:r>
            <a:r>
              <a:rPr lang="en-US" sz="10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cmd</a:t>
            </a:r>
            <a:r>
              <a:rPr lang="en-US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to trigger data acquirement.</a:t>
            </a:r>
            <a:endParaRPr lang="en-US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i2c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.write(</a:t>
            </a:r>
            <a:r>
              <a:rPr lang="en-US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DEV_ADDR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0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\x00</a:t>
            </a:r>
            <a:r>
              <a:rPr lang="en-US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MEASURE_CMD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MEASURE_CMD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b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Read data.</a:t>
            </a:r>
            <a:endParaRPr lang="en-US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Wait for at least </a:t>
            </a:r>
            <a:r>
              <a:rPr lang="en-US" sz="1000" dirty="0">
                <a:solidFill>
                  <a:srgbClr val="6A9955"/>
                </a:solidFill>
                <a:latin typeface="Consolas" panose="020B0609020204030204" pitchFamily="49" charset="0"/>
              </a:rPr>
              <a:t>75</a:t>
            </a:r>
            <a:r>
              <a:rPr lang="en-US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milliseconds to complete the data conversion.</a:t>
            </a:r>
            <a:endParaRPr lang="en-US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r_data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bytearray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0x</a:t>
            </a:r>
            <a:r>
              <a:rPr lang="en-US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00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* </a:t>
            </a:r>
            <a:r>
              <a:rPr lang="en-US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i2c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.read(</a:t>
            </a:r>
            <a:r>
              <a:rPr lang="en-US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DEV_ADDR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0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\x00</a:t>
            </a:r>
            <a:r>
              <a:rPr lang="en-US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r_data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80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busy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r_data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&gt;&gt; </a:t>
            </a:r>
            <a:r>
              <a:rPr lang="en-US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</a:t>
            </a:r>
            <a:endParaRPr lang="en-US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not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busy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RH_reg_data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r_data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&lt;&lt; </a:t>
            </a:r>
            <a:r>
              <a:rPr lang="en-US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12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| </a:t>
            </a:r>
            <a:r>
              <a:rPr lang="en-US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r_data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&lt;&lt; </a:t>
            </a:r>
            <a:r>
              <a:rPr lang="en-US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| </a:t>
            </a:r>
            <a:r>
              <a:rPr lang="en-US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r_data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&gt;&gt; </a:t>
            </a:r>
            <a:r>
              <a:rPr lang="en-US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endParaRPr lang="en-US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0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RH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RH_reg_data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/ (</a:t>
            </a:r>
            <a:r>
              <a:rPr lang="en-US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&lt;&lt; </a:t>
            </a:r>
            <a:r>
              <a:rPr lang="en-US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* </a:t>
            </a:r>
            <a:r>
              <a:rPr lang="en-US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</a:t>
            </a:r>
            <a:endParaRPr lang="en-US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temp_reg_data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(</a:t>
            </a:r>
            <a:r>
              <a:rPr lang="en-US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r_data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&amp; </a:t>
            </a:r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0x</a:t>
            </a:r>
            <a:r>
              <a:rPr lang="en-US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0F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&lt;&lt; </a:t>
            </a:r>
            <a:r>
              <a:rPr lang="en-US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16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| </a:t>
            </a:r>
            <a:r>
              <a:rPr lang="en-US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r_data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&lt;&lt; </a:t>
            </a:r>
            <a:r>
              <a:rPr lang="en-US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| </a:t>
            </a:r>
            <a:r>
              <a:rPr lang="en-US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r_data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temp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temp_reg_data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/ (</a:t>
            </a:r>
            <a:r>
              <a:rPr lang="en-US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&lt;&lt; </a:t>
            </a:r>
            <a:r>
              <a:rPr lang="en-US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* </a:t>
            </a:r>
            <a:r>
              <a:rPr lang="en-US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200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en-US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</a:t>
            </a:r>
            <a:endParaRPr lang="en-US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RH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temp</a:t>
            </a:r>
            <a:endParaRPr lang="en-US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()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0D0C84C7-2438-D7CB-33D2-26EE9DC5BD96}"/>
              </a:ext>
            </a:extLst>
          </p:cNvPr>
          <p:cNvSpPr txBox="1"/>
          <p:nvPr/>
        </p:nvSpPr>
        <p:spPr>
          <a:xfrm>
            <a:off x="8214545" y="1746438"/>
            <a:ext cx="3090155" cy="132343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__name__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'__main__'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aht10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AHT10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(I2C.I2C1)</a:t>
            </a: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0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RH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temp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aht10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read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"RH: </a:t>
            </a:r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%.2f%%</a:t>
            </a:r>
            <a:r>
              <a:rPr lang="en-US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% </a:t>
            </a:r>
            <a:r>
              <a:rPr lang="en-US" sz="10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RH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"Temp: </a:t>
            </a:r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%.2f</a:t>
            </a:r>
            <a:r>
              <a:rPr lang="en-US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% </a:t>
            </a:r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temp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"------------"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sleep_ms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id="{B33D7F10-6048-C4BA-653B-5D8171C1ED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0306"/>
          <a:stretch/>
        </p:blipFill>
        <p:spPr>
          <a:xfrm>
            <a:off x="8214545" y="3290773"/>
            <a:ext cx="3714412" cy="3066391"/>
          </a:xfrm>
          <a:prstGeom prst="rect">
            <a:avLst/>
          </a:prstGeom>
        </p:spPr>
      </p:pic>
      <p:grpSp>
        <p:nvGrpSpPr>
          <p:cNvPr id="30" name="组合 29">
            <a:extLst>
              <a:ext uri="{FF2B5EF4-FFF2-40B4-BE49-F238E27FC236}">
                <a16:creationId xmlns:a16="http://schemas.microsoft.com/office/drawing/2014/main" id="{B7C0D46D-CBF9-F1EB-C56E-D07FA9811FBE}"/>
              </a:ext>
            </a:extLst>
          </p:cNvPr>
          <p:cNvGrpSpPr/>
          <p:nvPr/>
        </p:nvGrpSpPr>
        <p:grpSpPr>
          <a:xfrm>
            <a:off x="8076434" y="842816"/>
            <a:ext cx="3852523" cy="653515"/>
            <a:chOff x="838622" y="1636275"/>
            <a:chExt cx="10513169" cy="653515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4A30E988-CD29-FC10-6E13-CB0F4DC2B724}"/>
                </a:ext>
              </a:extLst>
            </p:cNvPr>
            <p:cNvSpPr/>
            <p:nvPr/>
          </p:nvSpPr>
          <p:spPr>
            <a:xfrm>
              <a:off x="838622" y="2046582"/>
              <a:ext cx="10513169" cy="2432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3256">
                <a:lnSpc>
                  <a:spcPct val="120000"/>
                </a:lnSpc>
                <a:defRPr/>
              </a:pPr>
              <a:r>
                <a:rPr lang="en-US" altLang="zh-CN" sz="9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  <a:sym typeface="Source Han Sans SC"/>
                  <a:hlinkClick r:id="rId3"/>
                </a:rPr>
                <a:t>https://python.quectel.com/wiki/#/zh-cn/api/QuecPythonClasslib?id=i2c</a:t>
              </a:r>
              <a:endParaRPr lang="zh-CN" altLang="en-US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sym typeface="Source Han Sans SC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6681D23D-BE7A-1110-C143-D377243AEC2B}"/>
                </a:ext>
              </a:extLst>
            </p:cNvPr>
            <p:cNvSpPr/>
            <p:nvPr/>
          </p:nvSpPr>
          <p:spPr>
            <a:xfrm>
              <a:off x="838622" y="1636275"/>
              <a:ext cx="5150776" cy="3251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3256">
                <a:lnSpc>
                  <a:spcPct val="120000"/>
                </a:lnSpc>
                <a:defRPr/>
              </a:pPr>
              <a:r>
                <a:rPr lang="en-US" altLang="zh-CN" sz="1400" dirty="0">
                  <a:solidFill>
                    <a:srgbClr val="FA0505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  <a:sym typeface="Source Han Sans SC"/>
                </a:rPr>
                <a:t>IIC</a:t>
              </a:r>
              <a:r>
                <a:rPr lang="zh-CN" altLang="en-US" sz="1400" dirty="0">
                  <a:solidFill>
                    <a:srgbClr val="FA0505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  <a:sym typeface="Source Han Sans SC"/>
                </a:rPr>
                <a:t>操作</a:t>
              </a:r>
              <a:r>
                <a:rPr lang="en-US" altLang="zh-CN" sz="1400" dirty="0">
                  <a:solidFill>
                    <a:srgbClr val="FA0505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  <a:sym typeface="Source Han Sans SC"/>
                </a:rPr>
                <a:t>API</a:t>
              </a:r>
              <a:r>
                <a:rPr lang="zh-CN" altLang="en-US" sz="1400" dirty="0">
                  <a:solidFill>
                    <a:srgbClr val="FA0505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  <a:sym typeface="Source Han Sans SC"/>
                </a:rPr>
                <a:t>：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6747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NOCLEAR" val="0"/>
  <p:tag name="KSO_WM_UNIT_VALUE" val="24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4283_7*b*1"/>
  <p:tag name="KSO_WM_TEMPLATE_CATEGORY" val="custom"/>
  <p:tag name="KSO_WM_TEMPLATE_INDEX" val="20204283"/>
  <p:tag name="KSO_WM_UNIT_LAYERLEVEL" val="1"/>
  <p:tag name="KSO_WM_TAG_VERSION" val="1.0"/>
  <p:tag name="KSO_WM_BEAUTIFY_FLAG" val="#wm#"/>
  <p:tag name="KSO_WM_UNIT_PRESET_TEXT" val="单击此处添加副标题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4283_7"/>
  <p:tag name="KSO_WM_TEMPLATE_SUBCATEGORY" val="0"/>
  <p:tag name="KSO_WM_TEMPLATE_MASTER_TYPE" val="1"/>
  <p:tag name="KSO_WM_TEMPLATE_COLOR_TYPE" val="1"/>
  <p:tag name="KSO_WM_SLIDE_TYPE" val="sectionTitle"/>
  <p:tag name="KSO_WM_SLIDE_SUBTYPE" val="pureTxt"/>
  <p:tag name="KSO_WM_SLIDE_ITEM_CNT" val="0"/>
  <p:tag name="KSO_WM_SLIDE_INDEX" val="7"/>
  <p:tag name="KSO_WM_TAG_VERSION" val="1.0"/>
  <p:tag name="KSO_WM_BEAUTIFY_FLAG" val="#wm#"/>
  <p:tag name="KSO_WM_TEMPLATE_CATEGORY" val="custom"/>
  <p:tag name="KSO_WM_TEMPLATE_INDEX" val="20204283"/>
  <p:tag name="KSO_WM_SLIDE_LAYOUT" val="a_b_e"/>
  <p:tag name="KSO_WM_SLIDE_LAYOUT_CNT" val="1_1_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NOCLEAR" val="0"/>
  <p:tag name="KSO_WM_UNIT_VALUE" val="1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custom20204283_7*e*1"/>
  <p:tag name="KSO_WM_TEMPLATE_CATEGORY" val="custom"/>
  <p:tag name="KSO_WM_TEMPLATE_INDEX" val="20204283"/>
  <p:tag name="KSO_WM_UNIT_LAYERLEVEL" val="1"/>
  <p:tag name="KSO_WM_TAG_VERSION" val="1.0"/>
  <p:tag name="KSO_WM_BEAUTIFY_FLAG" val="#wm#"/>
  <p:tag name="KSO_WM_UNIT_PRESET_TEXT" val="0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04283_7*i*1"/>
  <p:tag name="KSO_WM_TEMPLATE_CATEGORY" val="custom"/>
  <p:tag name="KSO_WM_TEMPLATE_INDEX" val="20204283"/>
  <p:tag name="KSO_WM_UNIT_LAYERLEVEL" val="1"/>
  <p:tag name="KSO_WM_TAG_VERSION" val="1.0"/>
  <p:tag name="KSO_WM_BEAUTIFY_FLAG" val="#wm#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4283_7*a*1"/>
  <p:tag name="KSO_WM_TEMPLATE_CATEGORY" val="custom"/>
  <p:tag name="KSO_WM_TEMPLATE_INDEX" val="20204283"/>
  <p:tag name="KSO_WM_UNIT_LAYERLEVEL" val="1"/>
  <p:tag name="KSO_WM_TAG_VERSION" val="1.0"/>
  <p:tag name="KSO_WM_BEAUTIFY_FLAG" val="#wm#"/>
  <p:tag name="KSO_WM_UNIT_PRESET_TEXT" val="单击此处添加标题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NOCLEAR" val="0"/>
  <p:tag name="KSO_WM_UNIT_VALUE" val="24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4283_7*b*1"/>
  <p:tag name="KSO_WM_TEMPLATE_CATEGORY" val="custom"/>
  <p:tag name="KSO_WM_TEMPLATE_INDEX" val="20204283"/>
  <p:tag name="KSO_WM_UNIT_LAYERLEVEL" val="1"/>
  <p:tag name="KSO_WM_TAG_VERSION" val="1.0"/>
  <p:tag name="KSO_WM_BEAUTIFY_FLAG" val="#wm#"/>
  <p:tag name="KSO_WM_UNIT_PRESET_TEXT" val="单击此处添加副标题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4283_7"/>
  <p:tag name="KSO_WM_TEMPLATE_SUBCATEGORY" val="0"/>
  <p:tag name="KSO_WM_TEMPLATE_MASTER_TYPE" val="1"/>
  <p:tag name="KSO_WM_TEMPLATE_COLOR_TYPE" val="1"/>
  <p:tag name="KSO_WM_SLIDE_TYPE" val="sectionTitle"/>
  <p:tag name="KSO_WM_SLIDE_SUBTYPE" val="pureTxt"/>
  <p:tag name="KSO_WM_SLIDE_ITEM_CNT" val="0"/>
  <p:tag name="KSO_WM_SLIDE_INDEX" val="7"/>
  <p:tag name="KSO_WM_TAG_VERSION" val="1.0"/>
  <p:tag name="KSO_WM_BEAUTIFY_FLAG" val="#wm#"/>
  <p:tag name="KSO_WM_TEMPLATE_CATEGORY" val="custom"/>
  <p:tag name="KSO_WM_TEMPLATE_INDEX" val="20204283"/>
  <p:tag name="KSO_WM_SLIDE_LAYOUT" val="a_b_e"/>
  <p:tag name="KSO_WM_SLIDE_LAYOUT_CNT" val="1_1_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NOCLEAR" val="0"/>
  <p:tag name="KSO_WM_UNIT_VALUE" val="1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custom20204283_7*e*1"/>
  <p:tag name="KSO_WM_TEMPLATE_CATEGORY" val="custom"/>
  <p:tag name="KSO_WM_TEMPLATE_INDEX" val="20204283"/>
  <p:tag name="KSO_WM_UNIT_LAYERLEVEL" val="1"/>
  <p:tag name="KSO_WM_TAG_VERSION" val="1.0"/>
  <p:tag name="KSO_WM_BEAUTIFY_FLAG" val="#wm#"/>
  <p:tag name="KSO_WM_UNIT_PRESET_TEXT" val="0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04283_7*i*1"/>
  <p:tag name="KSO_WM_TEMPLATE_CATEGORY" val="custom"/>
  <p:tag name="KSO_WM_TEMPLATE_INDEX" val="20204283"/>
  <p:tag name="KSO_WM_UNIT_LAYERLEVEL" val="1"/>
  <p:tag name="KSO_WM_TAG_VERSION" val="1.0"/>
  <p:tag name="KSO_WM_BEAUTIFY_FLAG" val="#wm#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4283_7*a*1"/>
  <p:tag name="KSO_WM_TEMPLATE_CATEGORY" val="custom"/>
  <p:tag name="KSO_WM_TEMPLATE_INDEX" val="20204283"/>
  <p:tag name="KSO_WM_UNIT_LAYERLEVEL" val="1"/>
  <p:tag name="KSO_WM_TAG_VERSION" val="1.0"/>
  <p:tag name="KSO_WM_BEAUTIFY_FLAG" val="#wm#"/>
  <p:tag name="KSO_WM_UNIT_PRESET_TEXT" val="单击此处添加标题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4696</TotalTime>
  <Words>1149</Words>
  <Application>Microsoft Office PowerPoint</Application>
  <PresentationFormat>宽屏</PresentationFormat>
  <Paragraphs>126</Paragraphs>
  <Slides>13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2" baseType="lpstr">
      <vt:lpstr>微软雅黑</vt:lpstr>
      <vt:lpstr>等线</vt:lpstr>
      <vt:lpstr>黑体</vt:lpstr>
      <vt:lpstr>Arial</vt:lpstr>
      <vt:lpstr>Arial Black</vt:lpstr>
      <vt:lpstr>Calibri</vt:lpstr>
      <vt:lpstr>Calibri Light</vt:lpstr>
      <vt:lpstr>Consolas</vt:lpstr>
      <vt:lpstr>Office Theme</vt:lpstr>
      <vt:lpstr>PowerPoint 演示文稿</vt:lpstr>
      <vt:lpstr>学习目标</vt:lpstr>
      <vt:lpstr>PowerPoint 演示文稿</vt:lpstr>
      <vt:lpstr>IIC协议</vt:lpstr>
      <vt:lpstr>概述</vt:lpstr>
      <vt:lpstr>IIC时序图</vt:lpstr>
      <vt:lpstr>AHT10温湿度传感器</vt:lpstr>
      <vt:lpstr>AHT10温湿度传感器读写原理</vt:lpstr>
      <vt:lpstr>AHT10温湿度传感器IIC驱动</vt:lpstr>
      <vt:lpstr>课程总结</vt:lpstr>
      <vt:lpstr>课程答疑</vt:lpstr>
      <vt:lpstr>课后作业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Richard Shipley</dc:creator>
  <cp:lastModifiedBy>Chavis Chen(陈驰)</cp:lastModifiedBy>
  <cp:revision>341</cp:revision>
  <dcterms:created xsi:type="dcterms:W3CDTF">2021-02-08T10:25:27Z</dcterms:created>
  <dcterms:modified xsi:type="dcterms:W3CDTF">2022-07-14T02:39:42Z</dcterms:modified>
</cp:coreProperties>
</file>